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1" r:id="rId6"/>
    <p:sldId id="421" r:id="rId7"/>
    <p:sldId id="360" r:id="rId8"/>
    <p:sldId id="423" r:id="rId9"/>
    <p:sldId id="424" r:id="rId10"/>
    <p:sldId id="413" r:id="rId11"/>
    <p:sldId id="371" r:id="rId12"/>
    <p:sldId id="425" r:id="rId13"/>
    <p:sldId id="426" r:id="rId14"/>
    <p:sldId id="427" r:id="rId15"/>
    <p:sldId id="422" r:id="rId16"/>
    <p:sldId id="372" r:id="rId17"/>
    <p:sldId id="428" r:id="rId18"/>
    <p:sldId id="429" r:id="rId19"/>
    <p:sldId id="430" r:id="rId20"/>
    <p:sldId id="415" r:id="rId21"/>
    <p:sldId id="391" r:id="rId22"/>
    <p:sldId id="431" r:id="rId23"/>
    <p:sldId id="432" r:id="rId24"/>
    <p:sldId id="416" r:id="rId25"/>
    <p:sldId id="392" r:id="rId26"/>
    <p:sldId id="433" r:id="rId27"/>
    <p:sldId id="434" r:id="rId28"/>
    <p:sldId id="435" r:id="rId29"/>
    <p:sldId id="417" r:id="rId30"/>
    <p:sldId id="355" r:id="rId31"/>
    <p:sldId id="436" r:id="rId32"/>
    <p:sldId id="437" r:id="rId33"/>
    <p:sldId id="418" r:id="rId34"/>
    <p:sldId id="419" r:id="rId35"/>
    <p:sldId id="396" r:id="rId36"/>
    <p:sldId id="42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6DB18-C87B-4CC3-A985-4929EA6FE008}" v="133" dt="2019-11-21T08:56:20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Autumn Block 5 – Perimeter and Area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Measure Perimeter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377E4DB7-3B53-4D6B-B568-A8AB87527025}"/>
              </a:ext>
            </a:extLst>
          </p:cNvPr>
          <p:cNvSpPr>
            <a:spLocks noChangeAspect="1"/>
          </p:cNvSpPr>
          <p:nvPr/>
        </p:nvSpPr>
        <p:spPr>
          <a:xfrm>
            <a:off x="5724127" y="1596133"/>
            <a:ext cx="2319126" cy="2208691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D1990-6F50-4A16-9443-5A40A69839C0}"/>
              </a:ext>
            </a:extLst>
          </p:cNvPr>
          <p:cNvSpPr txBox="1"/>
          <p:nvPr/>
        </p:nvSpPr>
        <p:spPr>
          <a:xfrm>
            <a:off x="6708984" y="2247899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D18AB1-F7F4-405B-8E55-C22FC53E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41223">
            <a:off x="4048396" y="-111462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sides measured were 5cm on shape A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and 4cm on shape B.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Now measure any other sides needed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using the same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E75ABE-E405-F043-BC41-C44C42A24E83}"/>
              </a:ext>
            </a:extLst>
          </p:cNvPr>
          <p:cNvGrpSpPr/>
          <p:nvPr/>
        </p:nvGrpSpPr>
        <p:grpSpPr>
          <a:xfrm>
            <a:off x="1930811" y="5529598"/>
            <a:ext cx="6710461" cy="504000"/>
            <a:chOff x="425701" y="5006990"/>
            <a:chExt cx="2771065" cy="28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38ECE1-90FE-F346-B229-AE0F31FC81CF}"/>
                </a:ext>
              </a:extLst>
            </p:cNvPr>
            <p:cNvSpPr/>
            <p:nvPr/>
          </p:nvSpPr>
          <p:spPr>
            <a:xfrm>
              <a:off x="425701" y="5006990"/>
              <a:ext cx="745974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20cm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3EBF0C-866A-6E4D-9D36-E2C1C820126A}"/>
                </a:ext>
              </a:extLst>
            </p:cNvPr>
            <p:cNvSpPr/>
            <p:nvPr/>
          </p:nvSpPr>
          <p:spPr>
            <a:xfrm>
              <a:off x="1428974" y="5006990"/>
              <a:ext cx="819598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22cm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B1941-2B7F-1D45-9E71-FFF7DB44A056}"/>
                </a:ext>
              </a:extLst>
            </p:cNvPr>
            <p:cNvSpPr/>
            <p:nvPr/>
          </p:nvSpPr>
          <p:spPr>
            <a:xfrm>
              <a:off x="2505871" y="5006990"/>
              <a:ext cx="690895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18cm</a:t>
              </a:r>
            </a:p>
          </p:txBody>
        </p:sp>
      </p:grpSp>
      <p:sp>
        <p:nvSpPr>
          <p:cNvPr id="6" name="Pentagon 5">
            <a:extLst>
              <a:ext uri="{FF2B5EF4-FFF2-40B4-BE49-F238E27FC236}">
                <a16:creationId xmlns:a16="http://schemas.microsoft.com/office/drawing/2014/main" id="{377E4DB7-3B53-4D6B-B568-A8AB87527025}"/>
              </a:ext>
            </a:extLst>
          </p:cNvPr>
          <p:cNvSpPr>
            <a:spLocks noChangeAspect="1"/>
          </p:cNvSpPr>
          <p:nvPr/>
        </p:nvSpPr>
        <p:spPr>
          <a:xfrm>
            <a:off x="5724127" y="1596133"/>
            <a:ext cx="2319126" cy="2208691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D1990-6F50-4A16-9443-5A40A69839C0}"/>
              </a:ext>
            </a:extLst>
          </p:cNvPr>
          <p:cNvSpPr txBox="1"/>
          <p:nvPr/>
        </p:nvSpPr>
        <p:spPr>
          <a:xfrm>
            <a:off x="6708984" y="2247899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3177406-A4B4-4134-9415-5A03164943EB}"/>
              </a:ext>
            </a:extLst>
          </p:cNvPr>
          <p:cNvGraphicFramePr>
            <a:graphicFrameLocks noGrp="1"/>
          </p:cNvGraphicFramePr>
          <p:nvPr/>
        </p:nvGraphicFramePr>
        <p:xfrm>
          <a:off x="2591879" y="2369224"/>
          <a:ext cx="1800000" cy="143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3044430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23745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662252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857096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0795671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0266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025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636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779131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86CFB6E0-0CB1-4F8D-ABD0-C91EF17551E6}"/>
              </a:ext>
            </a:extLst>
          </p:cNvPr>
          <p:cNvSpPr/>
          <p:nvPr/>
        </p:nvSpPr>
        <p:spPr>
          <a:xfrm>
            <a:off x="3298579" y="2560790"/>
            <a:ext cx="698820" cy="10968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D18AB1-F7F4-405B-8E55-C22FC53E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703069-73C9-45AC-B195-427D9AFD7B2A}"/>
              </a:ext>
            </a:extLst>
          </p:cNvPr>
          <p:cNvSpPr txBox="1"/>
          <p:nvPr/>
        </p:nvSpPr>
        <p:spPr>
          <a:xfrm>
            <a:off x="3212508" y="372993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24D14-572F-4DDB-884A-25DC7BD5EF35}"/>
              </a:ext>
            </a:extLst>
          </p:cNvPr>
          <p:cNvSpPr txBox="1"/>
          <p:nvPr/>
        </p:nvSpPr>
        <p:spPr>
          <a:xfrm rot="19352478">
            <a:off x="5889679" y="1694108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205302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Shape A: 5cm + 2cm + 1cm + 2cm +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3cm + 2cm + 1 cm = 2cm = 18cm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Shape B: 4cm + 4cm + 4cm + 4 cm + 4cm = 20cm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6907C3-6B88-43B5-884C-553412928F4E}"/>
              </a:ext>
            </a:extLst>
          </p:cNvPr>
          <p:cNvCxnSpPr>
            <a:cxnSpLocks/>
            <a:stCxn id="24" idx="2"/>
            <a:endCxn id="36" idx="0"/>
          </p:cNvCxnSpPr>
          <p:nvPr/>
        </p:nvCxnSpPr>
        <p:spPr>
          <a:xfrm>
            <a:off x="3491879" y="3804824"/>
            <a:ext cx="4228353" cy="743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3AD6A3-84F1-403F-ACB1-536D9F15F4E2}"/>
              </a:ext>
            </a:extLst>
          </p:cNvPr>
          <p:cNvCxnSpPr>
            <a:cxnSpLocks/>
            <a:stCxn id="22" idx="3"/>
            <a:endCxn id="34" idx="0"/>
          </p:cNvCxnSpPr>
          <p:nvPr/>
        </p:nvCxnSpPr>
        <p:spPr>
          <a:xfrm flipH="1">
            <a:off x="2749545" y="3804824"/>
            <a:ext cx="4134145" cy="743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E75ABE-E405-F043-BC41-C44C42A24E83}"/>
              </a:ext>
            </a:extLst>
          </p:cNvPr>
          <p:cNvGrpSpPr/>
          <p:nvPr/>
        </p:nvGrpSpPr>
        <p:grpSpPr>
          <a:xfrm>
            <a:off x="1846313" y="4548624"/>
            <a:ext cx="6710461" cy="504000"/>
            <a:chOff x="425701" y="5006990"/>
            <a:chExt cx="2771065" cy="28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38ECE1-90FE-F346-B229-AE0F31FC81CF}"/>
                </a:ext>
              </a:extLst>
            </p:cNvPr>
            <p:cNvSpPr/>
            <p:nvPr/>
          </p:nvSpPr>
          <p:spPr>
            <a:xfrm>
              <a:off x="425701" y="5006990"/>
              <a:ext cx="745974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 20cm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3EBF0C-866A-6E4D-9D36-E2C1C820126A}"/>
                </a:ext>
              </a:extLst>
            </p:cNvPr>
            <p:cNvSpPr/>
            <p:nvPr/>
          </p:nvSpPr>
          <p:spPr>
            <a:xfrm>
              <a:off x="1428974" y="5006990"/>
              <a:ext cx="819598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22cm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B1941-2B7F-1D45-9E71-FFF7DB44A056}"/>
                </a:ext>
              </a:extLst>
            </p:cNvPr>
            <p:cNvSpPr/>
            <p:nvPr/>
          </p:nvSpPr>
          <p:spPr>
            <a:xfrm>
              <a:off x="2505871" y="5006990"/>
              <a:ext cx="690895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18cm</a:t>
              </a:r>
            </a:p>
          </p:txBody>
        </p:sp>
      </p:grpSp>
      <p:sp>
        <p:nvSpPr>
          <p:cNvPr id="22" name="Pentagon 21">
            <a:extLst>
              <a:ext uri="{FF2B5EF4-FFF2-40B4-BE49-F238E27FC236}">
                <a16:creationId xmlns:a16="http://schemas.microsoft.com/office/drawing/2014/main" id="{BE069D11-65DF-403C-99BE-61EAAF67749F}"/>
              </a:ext>
            </a:extLst>
          </p:cNvPr>
          <p:cNvSpPr>
            <a:spLocks noChangeAspect="1"/>
          </p:cNvSpPr>
          <p:nvPr/>
        </p:nvSpPr>
        <p:spPr>
          <a:xfrm>
            <a:off x="5724127" y="1596133"/>
            <a:ext cx="2319126" cy="2208691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ACCB89-56FA-437D-8C94-83DAB6312A42}"/>
              </a:ext>
            </a:extLst>
          </p:cNvPr>
          <p:cNvSpPr txBox="1"/>
          <p:nvPr/>
        </p:nvSpPr>
        <p:spPr>
          <a:xfrm>
            <a:off x="6708984" y="2247899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36744CF-1755-4F9D-AD6F-0CA027A9A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72035"/>
              </p:ext>
            </p:extLst>
          </p:nvPr>
        </p:nvGraphicFramePr>
        <p:xfrm>
          <a:off x="2591879" y="2369224"/>
          <a:ext cx="1800000" cy="143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3044430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23745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662252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857096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0795671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0266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025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636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77913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267B756E-6FEB-4DD9-BBD2-6CE557D60C01}"/>
              </a:ext>
            </a:extLst>
          </p:cNvPr>
          <p:cNvSpPr/>
          <p:nvPr/>
        </p:nvSpPr>
        <p:spPr>
          <a:xfrm>
            <a:off x="3298579" y="2560790"/>
            <a:ext cx="698820" cy="10968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653776D-C00E-43E8-8D7F-F232A7A2DC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37F508-A7D4-4CB2-A9B1-2B0FB3B95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95256"/>
              </p:ext>
            </p:extLst>
          </p:nvPr>
        </p:nvGraphicFramePr>
        <p:xfrm>
          <a:off x="217291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8002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12EA5841-0149-427A-8EB8-A8868AF3415E}"/>
              </a:ext>
            </a:extLst>
          </p:cNvPr>
          <p:cNvSpPr/>
          <p:nvPr/>
        </p:nvSpPr>
        <p:spPr>
          <a:xfrm>
            <a:off x="2709149" y="2061872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CCBD40A-2CFA-44F4-8767-8AE969938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38785"/>
              </p:ext>
            </p:extLst>
          </p:nvPr>
        </p:nvGraphicFramePr>
        <p:xfrm>
          <a:off x="560610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8002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A630A2B-9C26-4E06-B553-D8DFCF68D3F8}"/>
              </a:ext>
            </a:extLst>
          </p:cNvPr>
          <p:cNvSpPr txBox="1"/>
          <p:nvPr/>
        </p:nvSpPr>
        <p:spPr>
          <a:xfrm>
            <a:off x="6657496" y="206187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6342E6-A7B3-4935-8614-CFC4C05A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37F508-A7D4-4CB2-A9B1-2B0FB3B9548D}"/>
              </a:ext>
            </a:extLst>
          </p:cNvPr>
          <p:cNvGraphicFramePr>
            <a:graphicFrameLocks noGrp="1"/>
          </p:cNvGraphicFramePr>
          <p:nvPr/>
        </p:nvGraphicFramePr>
        <p:xfrm>
          <a:off x="217291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8002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12EA5841-0149-427A-8EB8-A8868AF3415E}"/>
              </a:ext>
            </a:extLst>
          </p:cNvPr>
          <p:cNvSpPr/>
          <p:nvPr/>
        </p:nvSpPr>
        <p:spPr>
          <a:xfrm>
            <a:off x="2709149" y="2061872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6342E6-A7B3-4935-8614-CFC4C05A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19789" y="1968379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CCBD40A-2CFA-44F4-8767-8AE9699388D4}"/>
              </a:ext>
            </a:extLst>
          </p:cNvPr>
          <p:cNvGraphicFramePr>
            <a:graphicFrameLocks noGrp="1"/>
          </p:cNvGraphicFramePr>
          <p:nvPr/>
        </p:nvGraphicFramePr>
        <p:xfrm>
          <a:off x="560610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8002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A630A2B-9C26-4E06-B553-D8DFCF68D3F8}"/>
              </a:ext>
            </a:extLst>
          </p:cNvPr>
          <p:cNvSpPr txBox="1"/>
          <p:nvPr/>
        </p:nvSpPr>
        <p:spPr>
          <a:xfrm>
            <a:off x="6657496" y="206187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6342E6-A7B3-4935-8614-CFC4C05A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27" y="1374012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sides measured were 7cm on shape A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and 1cm on shape B.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Now measure any other sides needed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using the same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37F508-A7D4-4CB2-A9B1-2B0FB3B9548D}"/>
              </a:ext>
            </a:extLst>
          </p:cNvPr>
          <p:cNvGraphicFramePr>
            <a:graphicFrameLocks noGrp="1"/>
          </p:cNvGraphicFramePr>
          <p:nvPr/>
        </p:nvGraphicFramePr>
        <p:xfrm>
          <a:off x="217291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8002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12EA5841-0149-427A-8EB8-A8868AF3415E}"/>
              </a:ext>
            </a:extLst>
          </p:cNvPr>
          <p:cNvSpPr/>
          <p:nvPr/>
        </p:nvSpPr>
        <p:spPr>
          <a:xfrm>
            <a:off x="2709149" y="2061872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CCBD40A-2CFA-44F4-8767-8AE9699388D4}"/>
              </a:ext>
            </a:extLst>
          </p:cNvPr>
          <p:cNvGraphicFramePr>
            <a:graphicFrameLocks noGrp="1"/>
          </p:cNvGraphicFramePr>
          <p:nvPr/>
        </p:nvGraphicFramePr>
        <p:xfrm>
          <a:off x="560610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8002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A630A2B-9C26-4E06-B553-D8DFCF68D3F8}"/>
              </a:ext>
            </a:extLst>
          </p:cNvPr>
          <p:cNvSpPr txBox="1"/>
          <p:nvPr/>
        </p:nvSpPr>
        <p:spPr>
          <a:xfrm>
            <a:off x="6657496" y="206187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6342E6-A7B3-4935-8614-CFC4C05A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A6BB63-15D3-4883-9168-96BB7B595CD7}"/>
              </a:ext>
            </a:extLst>
          </p:cNvPr>
          <p:cNvSpPr txBox="1"/>
          <p:nvPr/>
        </p:nvSpPr>
        <p:spPr>
          <a:xfrm>
            <a:off x="3023679" y="372233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09BE5-93E5-479C-8AC4-CD8797132A33}"/>
              </a:ext>
            </a:extLst>
          </p:cNvPr>
          <p:cNvSpPr txBox="1"/>
          <p:nvPr/>
        </p:nvSpPr>
        <p:spPr>
          <a:xfrm rot="16200000">
            <a:off x="5102003" y="1654710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1cm</a:t>
            </a:r>
          </a:p>
        </p:txBody>
      </p:sp>
    </p:spTree>
    <p:extLst>
      <p:ext uri="{BB962C8B-B14F-4D97-AF65-F5344CB8AC3E}">
        <p14:creationId xmlns:p14="http://schemas.microsoft.com/office/powerpoint/2010/main" val="1812606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longest perimeter?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Shape B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Shape A: 7cm + 6cm + 4cm + 4cm +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3cm + 2cm = 26cm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Shape B: 7cm + 2cm + 2cm + 3cm + 2cm +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1cm + 5cm + 4cm + 2cm + 2cm = 30cm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36010-2CF5-4FFD-94D4-DBA8AB55915E}"/>
              </a:ext>
            </a:extLst>
          </p:cNvPr>
          <p:cNvSpPr txBox="1"/>
          <p:nvPr/>
        </p:nvSpPr>
        <p:spPr>
          <a:xfrm>
            <a:off x="2702258" y="3763625"/>
            <a:ext cx="117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26cm 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66574-4A8D-4CB9-9207-641190A2C085}"/>
              </a:ext>
            </a:extLst>
          </p:cNvPr>
          <p:cNvSpPr txBox="1"/>
          <p:nvPr/>
        </p:nvSpPr>
        <p:spPr>
          <a:xfrm>
            <a:off x="6308655" y="3768044"/>
            <a:ext cx="117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30cm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DA0ABB-88B3-4FF8-ACBA-EC0E1FEA3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69664"/>
              </p:ext>
            </p:extLst>
          </p:nvPr>
        </p:nvGraphicFramePr>
        <p:xfrm>
          <a:off x="217291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8002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434718E-587D-4061-92E8-5ADFFD8C57FD}"/>
              </a:ext>
            </a:extLst>
          </p:cNvPr>
          <p:cNvSpPr/>
          <p:nvPr/>
        </p:nvSpPr>
        <p:spPr>
          <a:xfrm>
            <a:off x="2709149" y="2061872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90A7613-2D44-45EB-B0A9-A522C3336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20953"/>
              </p:ext>
            </p:extLst>
          </p:nvPr>
        </p:nvGraphicFramePr>
        <p:xfrm>
          <a:off x="5606102" y="1641188"/>
          <a:ext cx="2520000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996908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816086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297065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092759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3757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128299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6621173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729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2178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684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9980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18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8002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94D571F-6CE6-47D0-91BA-BFF96AE2F27F}"/>
              </a:ext>
            </a:extLst>
          </p:cNvPr>
          <p:cNvSpPr txBox="1"/>
          <p:nvPr/>
        </p:nvSpPr>
        <p:spPr>
          <a:xfrm>
            <a:off x="6657496" y="2061872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107E1-6D59-415F-8D4D-9C1B24172A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this shape is 26cm.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70F9CF-34ED-4599-93DD-5EF018FAF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99C40E0F-764D-4795-81A1-13669774EDFB}"/>
              </a:ext>
            </a:extLst>
          </p:cNvPr>
          <p:cNvSpPr>
            <a:spLocks noChangeAspect="1"/>
          </p:cNvSpPr>
          <p:nvPr/>
        </p:nvSpPr>
        <p:spPr>
          <a:xfrm>
            <a:off x="3309937" y="2678941"/>
            <a:ext cx="2524125" cy="217597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this shape is 26cm.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5E9ACBA6-4A7D-4F7A-BD29-D54203E1B3EC}"/>
              </a:ext>
            </a:extLst>
          </p:cNvPr>
          <p:cNvSpPr>
            <a:spLocks noChangeAspect="1"/>
          </p:cNvSpPr>
          <p:nvPr/>
        </p:nvSpPr>
        <p:spPr>
          <a:xfrm>
            <a:off x="3309937" y="2678941"/>
            <a:ext cx="2524125" cy="217597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70F9CF-34ED-4599-93DD-5EF018FAF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02638" y="3020645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DA3659-C101-4039-939E-7C1D0E2C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54776"/>
              </p:ext>
            </p:extLst>
          </p:nvPr>
        </p:nvGraphicFramePr>
        <p:xfrm>
          <a:off x="1379764" y="1629000"/>
          <a:ext cx="648000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33510916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93069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31444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04425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825920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249665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960307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89526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68948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673184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406281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258324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4106936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9410712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8334041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27984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33762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0543684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112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308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755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861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725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24C7F-49BE-47AE-B6AD-A6F87A773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72709"/>
              </p:ext>
            </p:extLst>
          </p:nvPr>
        </p:nvGraphicFramePr>
        <p:xfrm>
          <a:off x="1524000" y="4597400"/>
          <a:ext cx="63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29899441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62915321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854974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56124479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05131875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12cm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10cm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14cm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8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420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this shape is 26cm.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 measured was 4cm. Now measure any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other sides needed using the same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70F9CF-34ED-4599-93DD-5EF018FAF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99C40E0F-764D-4795-81A1-13669774EDFB}"/>
              </a:ext>
            </a:extLst>
          </p:cNvPr>
          <p:cNvSpPr>
            <a:spLocks noChangeAspect="1"/>
          </p:cNvSpPr>
          <p:nvPr/>
        </p:nvSpPr>
        <p:spPr>
          <a:xfrm>
            <a:off x="3309937" y="2678941"/>
            <a:ext cx="2524125" cy="217597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13CE3-DE95-4511-A9A5-ADCBFB57A203}"/>
              </a:ext>
            </a:extLst>
          </p:cNvPr>
          <p:cNvSpPr txBox="1"/>
          <p:nvPr/>
        </p:nvSpPr>
        <p:spPr>
          <a:xfrm>
            <a:off x="4205552" y="4779542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305400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this shape is 26cm.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	False. The perimeter of this shape is 24cm.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	4cm + 4cm + 4cm + 4cm + 4cm + 4cm = 24cm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3FFEE-5A77-48ED-AEF5-DC332288E379}"/>
              </a:ext>
            </a:extLst>
          </p:cNvPr>
          <p:cNvSpPr txBox="1"/>
          <p:nvPr/>
        </p:nvSpPr>
        <p:spPr>
          <a:xfrm>
            <a:off x="4205553" y="235420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474F5-23BC-4D4B-8DB5-A95240D8604C}"/>
              </a:ext>
            </a:extLst>
          </p:cNvPr>
          <p:cNvSpPr txBox="1"/>
          <p:nvPr/>
        </p:nvSpPr>
        <p:spPr>
          <a:xfrm>
            <a:off x="4205552" y="4779542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FBFBB-5DB2-4B0B-A3B8-24F771E5A6ED}"/>
              </a:ext>
            </a:extLst>
          </p:cNvPr>
          <p:cNvSpPr txBox="1"/>
          <p:nvPr/>
        </p:nvSpPr>
        <p:spPr>
          <a:xfrm rot="17643854">
            <a:off x="5333568" y="4163314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FB54F-DAC8-40BB-B75B-AAD3B274A9B7}"/>
              </a:ext>
            </a:extLst>
          </p:cNvPr>
          <p:cNvSpPr txBox="1"/>
          <p:nvPr/>
        </p:nvSpPr>
        <p:spPr>
          <a:xfrm rot="17755011">
            <a:off x="3085542" y="2975083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AC6DD-9E84-4946-9B20-1F810739B540}"/>
              </a:ext>
            </a:extLst>
          </p:cNvPr>
          <p:cNvSpPr txBox="1"/>
          <p:nvPr/>
        </p:nvSpPr>
        <p:spPr>
          <a:xfrm rot="3659399">
            <a:off x="3085542" y="4134344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3E639-21A0-44AF-A934-17CAF77D777F}"/>
              </a:ext>
            </a:extLst>
          </p:cNvPr>
          <p:cNvSpPr txBox="1"/>
          <p:nvPr/>
        </p:nvSpPr>
        <p:spPr>
          <a:xfrm rot="3659399">
            <a:off x="5333568" y="297997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51740-70A5-40CC-8DE3-441C1A6F14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17" name="Hexagon 16">
            <a:extLst>
              <a:ext uri="{FF2B5EF4-FFF2-40B4-BE49-F238E27FC236}">
                <a16:creationId xmlns:a16="http://schemas.microsoft.com/office/drawing/2014/main" id="{46C2BB50-8BC1-4D0C-93A8-DEEE7422A5EC}"/>
              </a:ext>
            </a:extLst>
          </p:cNvPr>
          <p:cNvSpPr>
            <a:spLocks noChangeAspect="1"/>
          </p:cNvSpPr>
          <p:nvPr/>
        </p:nvSpPr>
        <p:spPr>
          <a:xfrm>
            <a:off x="3309937" y="2678941"/>
            <a:ext cx="2524125" cy="217597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6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The perimeters of these shapes are the same.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Prove it!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789674-F985-49FA-83C1-322AD0763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90361"/>
              </p:ext>
            </p:extLst>
          </p:nvPr>
        </p:nvGraphicFramePr>
        <p:xfrm>
          <a:off x="2089429" y="1416099"/>
          <a:ext cx="324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9295583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895752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2948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55834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37705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55573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41848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25931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318189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51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094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57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78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28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949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0149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4550489-B6D4-4AA3-B1C7-97992EE1A6C7}"/>
              </a:ext>
            </a:extLst>
          </p:cNvPr>
          <p:cNvSpPr/>
          <p:nvPr/>
        </p:nvSpPr>
        <p:spPr>
          <a:xfrm>
            <a:off x="3557534" y="2676099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A9D5655-2BB6-41B5-BAFF-7F8C9604EA36}"/>
              </a:ext>
            </a:extLst>
          </p:cNvPr>
          <p:cNvSpPr>
            <a:spLocks noChangeAspect="1"/>
          </p:cNvSpPr>
          <p:nvPr/>
        </p:nvSpPr>
        <p:spPr>
          <a:xfrm>
            <a:off x="6005212" y="2074030"/>
            <a:ext cx="2160000" cy="186206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D0956-8E41-441E-AB83-5AC4D24AB639}"/>
              </a:ext>
            </a:extLst>
          </p:cNvPr>
          <p:cNvSpPr txBox="1"/>
          <p:nvPr/>
        </p:nvSpPr>
        <p:spPr>
          <a:xfrm>
            <a:off x="6881743" y="2688503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3EE55-F74C-4688-BFFD-1DA3C11A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perimeters of these shapes are the same.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789674-F985-49FA-83C1-322AD07636D1}"/>
              </a:ext>
            </a:extLst>
          </p:cNvPr>
          <p:cNvGraphicFramePr>
            <a:graphicFrameLocks noGrp="1"/>
          </p:cNvGraphicFramePr>
          <p:nvPr/>
        </p:nvGraphicFramePr>
        <p:xfrm>
          <a:off x="2089429" y="1416099"/>
          <a:ext cx="324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9295583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895752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2948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55834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37705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55573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41848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25931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318189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51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094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57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78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28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949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0149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4550489-B6D4-4AA3-B1C7-97992EE1A6C7}"/>
              </a:ext>
            </a:extLst>
          </p:cNvPr>
          <p:cNvSpPr/>
          <p:nvPr/>
        </p:nvSpPr>
        <p:spPr>
          <a:xfrm>
            <a:off x="3557534" y="2676099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3EE55-F74C-4688-BFFD-1DA3C11A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360824" y="2095549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perimeters of these shapes are the same.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A9D5655-2BB6-41B5-BAFF-7F8C9604EA36}"/>
              </a:ext>
            </a:extLst>
          </p:cNvPr>
          <p:cNvSpPr>
            <a:spLocks noChangeAspect="1"/>
          </p:cNvSpPr>
          <p:nvPr/>
        </p:nvSpPr>
        <p:spPr>
          <a:xfrm>
            <a:off x="6005212" y="2074030"/>
            <a:ext cx="2160000" cy="186206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D0956-8E41-441E-AB83-5AC4D24AB639}"/>
              </a:ext>
            </a:extLst>
          </p:cNvPr>
          <p:cNvSpPr txBox="1"/>
          <p:nvPr/>
        </p:nvSpPr>
        <p:spPr>
          <a:xfrm>
            <a:off x="6881743" y="2688503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3EE55-F74C-4688-BFFD-1DA3C11A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7541">
            <a:off x="4754727" y="1180593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 defTabSz="514350">
              <a:defRPr/>
            </a:pP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The perimeters of these shapes are the same.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The sides measured were 5cm on shape A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and 6cm on shape B.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Now measure any other sides needed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using the same method.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789674-F985-49FA-83C1-322AD07636D1}"/>
              </a:ext>
            </a:extLst>
          </p:cNvPr>
          <p:cNvGraphicFramePr>
            <a:graphicFrameLocks noGrp="1"/>
          </p:cNvGraphicFramePr>
          <p:nvPr/>
        </p:nvGraphicFramePr>
        <p:xfrm>
          <a:off x="2089429" y="1416099"/>
          <a:ext cx="324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9295583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895752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2948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55834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37705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55573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41848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25931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318189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51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094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57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78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28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949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01499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4550489-B6D4-4AA3-B1C7-97992EE1A6C7}"/>
              </a:ext>
            </a:extLst>
          </p:cNvPr>
          <p:cNvSpPr/>
          <p:nvPr/>
        </p:nvSpPr>
        <p:spPr>
          <a:xfrm>
            <a:off x="3557534" y="2676099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A9D5655-2BB6-41B5-BAFF-7F8C9604EA36}"/>
              </a:ext>
            </a:extLst>
          </p:cNvPr>
          <p:cNvSpPr>
            <a:spLocks noChangeAspect="1"/>
          </p:cNvSpPr>
          <p:nvPr/>
        </p:nvSpPr>
        <p:spPr>
          <a:xfrm>
            <a:off x="6005212" y="2074030"/>
            <a:ext cx="2160000" cy="186206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D0956-8E41-441E-AB83-5AC4D24AB639}"/>
              </a:ext>
            </a:extLst>
          </p:cNvPr>
          <p:cNvSpPr txBox="1"/>
          <p:nvPr/>
        </p:nvSpPr>
        <p:spPr>
          <a:xfrm>
            <a:off x="6881743" y="2688503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3EE55-F74C-4688-BFFD-1DA3C11A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442100-C89B-405E-991E-CC16539F1BD9}"/>
              </a:ext>
            </a:extLst>
          </p:cNvPr>
          <p:cNvSpPr txBox="1"/>
          <p:nvPr/>
        </p:nvSpPr>
        <p:spPr>
          <a:xfrm>
            <a:off x="3342982" y="3869391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C04F6-09E8-458A-B03A-7ED6914DCC8A}"/>
              </a:ext>
            </a:extLst>
          </p:cNvPr>
          <p:cNvSpPr txBox="1"/>
          <p:nvPr/>
        </p:nvSpPr>
        <p:spPr>
          <a:xfrm rot="17988750">
            <a:off x="6090248" y="2693465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2326459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The perimeters of these shapes are the same.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Prove it!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False. Shape A = 26cm and Shape B = 18cm.</a:t>
            </a:r>
          </a:p>
          <a:p>
            <a:pPr lvl="0"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Shape A: 5cm + 2cm + 2cm + 2cm +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9cm + 2cm + 2cm + 2cm = 26cm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Shape B: 6cm + 6cm + 6cm = 18cm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35D120-FDB8-4151-93C4-B10C8B090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7078"/>
              </p:ext>
            </p:extLst>
          </p:nvPr>
        </p:nvGraphicFramePr>
        <p:xfrm>
          <a:off x="2089429" y="1416099"/>
          <a:ext cx="324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9295583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895752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2948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55834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37705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55573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418487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2593156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3181891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51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0946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5756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78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28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949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01499"/>
                  </a:ext>
                </a:extLst>
              </a:tr>
            </a:tbl>
          </a:graphicData>
        </a:graphic>
      </p:graphicFrame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B224103-0669-418E-8FD3-AA0EA21C8553}"/>
              </a:ext>
            </a:extLst>
          </p:cNvPr>
          <p:cNvSpPr>
            <a:spLocks noChangeAspect="1"/>
          </p:cNvSpPr>
          <p:nvPr/>
        </p:nvSpPr>
        <p:spPr>
          <a:xfrm>
            <a:off x="6005212" y="2074030"/>
            <a:ext cx="2160000" cy="186206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C5D5AF-BBF4-4266-BA99-A5C5CF5A9CE7}"/>
              </a:ext>
            </a:extLst>
          </p:cNvPr>
          <p:cNvSpPr/>
          <p:nvPr/>
        </p:nvSpPr>
        <p:spPr>
          <a:xfrm>
            <a:off x="3557534" y="2676099"/>
            <a:ext cx="698820" cy="1096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3C8F9-6700-4292-A523-250AE2A7A21F}"/>
              </a:ext>
            </a:extLst>
          </p:cNvPr>
          <p:cNvSpPr txBox="1"/>
          <p:nvPr/>
        </p:nvSpPr>
        <p:spPr>
          <a:xfrm>
            <a:off x="6881743" y="2688503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E353A-AF42-41FE-B2A1-499B4F1E9B0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8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mistake has Freya made? Prove it!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03DA7F-7CAC-4BC5-A135-14336083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B7761E8-ED9B-4714-AF08-4A3012E56723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AADAB2-C244-4C60-AAEC-002FAF633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93317"/>
              </p:ext>
            </p:extLst>
          </p:nvPr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874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A7489BB-5683-42F4-BA79-B253EEB6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930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Measure each side with a ruler.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03DA7F-7CAC-4BC5-A135-14336083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B7761E8-ED9B-4714-AF08-4A3012E56723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AADAB2-C244-4C60-AAEC-002FAF6337FA}"/>
              </a:ext>
            </a:extLst>
          </p:cNvPr>
          <p:cNvGraphicFramePr>
            <a:graphicFrameLocks noGrp="1"/>
          </p:cNvGraphicFramePr>
          <p:nvPr/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874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A7489BB-5683-42F4-BA79-B253EEB6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78278" y="2471515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92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 measured was 9cm.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Now measure any other sides needed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using the same method.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03DA7F-7CAC-4BC5-A135-14336083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B7761E8-ED9B-4714-AF08-4A3012E56723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AADAB2-C244-4C60-AAEC-002FAF6337FA}"/>
              </a:ext>
            </a:extLst>
          </p:cNvPr>
          <p:cNvGraphicFramePr>
            <a:graphicFrameLocks noGrp="1"/>
          </p:cNvGraphicFramePr>
          <p:nvPr/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874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A7489BB-5683-42F4-BA79-B253EEB6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930" y="1100208"/>
            <a:ext cx="1329043" cy="4962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BBD70-1F0F-4566-8DAA-9DBD6DAB369D}"/>
              </a:ext>
            </a:extLst>
          </p:cNvPr>
          <p:cNvSpPr txBox="1"/>
          <p:nvPr/>
        </p:nvSpPr>
        <p:spPr>
          <a:xfrm>
            <a:off x="4479371" y="4241909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129742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DA3659-C101-4039-939E-7C1D0E2C1643}"/>
              </a:ext>
            </a:extLst>
          </p:cNvPr>
          <p:cNvGraphicFramePr>
            <a:graphicFrameLocks noGrp="1"/>
          </p:cNvGraphicFramePr>
          <p:nvPr/>
        </p:nvGraphicFramePr>
        <p:xfrm>
          <a:off x="1379764" y="1629000"/>
          <a:ext cx="648000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33510916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93069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31444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504425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825920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249665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960307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89526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68948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673184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406281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2583246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64106936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9410712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8334041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627984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337622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0543684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112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308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755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861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725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24C7F-49BE-47AE-B6AD-A6F87A77363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597400"/>
          <a:ext cx="63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29899441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62915321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854974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56124479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05131875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12cm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10cm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14cm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8430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D2026-5ABD-4D74-B0C2-15AB0C3E6DE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452744" y="3062469"/>
            <a:ext cx="2221256" cy="1534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7A72F7-A7D0-429D-AE5C-7C0729E04DFF}"/>
              </a:ext>
            </a:extLst>
          </p:cNvPr>
          <p:cNvCxnSpPr>
            <a:cxnSpLocks/>
          </p:cNvCxnSpPr>
          <p:nvPr/>
        </p:nvCxnSpPr>
        <p:spPr>
          <a:xfrm flipH="1">
            <a:off x="2093016" y="3062469"/>
            <a:ext cx="1882636" cy="1534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672F07-CDF0-4225-986B-6AD45360704F}"/>
              </a:ext>
            </a:extLst>
          </p:cNvPr>
          <p:cNvCxnSpPr>
            <a:cxnSpLocks/>
          </p:cNvCxnSpPr>
          <p:nvPr/>
        </p:nvCxnSpPr>
        <p:spPr>
          <a:xfrm>
            <a:off x="6416951" y="2701310"/>
            <a:ext cx="490745" cy="1896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16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mistake has Freya made? Prove it!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perimeter of the shape is 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AADAB2-C244-4C60-AAEC-002FAF6337FA}"/>
              </a:ext>
            </a:extLst>
          </p:cNvPr>
          <p:cNvGraphicFramePr>
            <a:graphicFrameLocks noGrp="1"/>
          </p:cNvGraphicFramePr>
          <p:nvPr/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8742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53B3C53-4CEF-4AF8-BBBA-351E4EFAA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9A6991F-961E-4558-B63F-78B4154AF9C5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A7A08C-1B88-4E1C-93ED-083753A5F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930" y="1100208"/>
            <a:ext cx="1329043" cy="4962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A967A7-1BE1-45F5-B3E4-FEDD274C464E}"/>
              </a:ext>
            </a:extLst>
          </p:cNvPr>
          <p:cNvSpPr txBox="1"/>
          <p:nvPr/>
        </p:nvSpPr>
        <p:spPr>
          <a:xfrm>
            <a:off x="4479371" y="4241909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2846009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mistake has Freya made? Prove it!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perimeter of the shape is 24cm, not 12cm.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Freya has only added two of the four sides.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9cm + 3cm + 9cm + 3cm = 24 cm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AADAB2-C244-4C60-AAEC-002FAF6337FA}"/>
              </a:ext>
            </a:extLst>
          </p:cNvPr>
          <p:cNvGraphicFramePr>
            <a:graphicFrameLocks noGrp="1"/>
          </p:cNvGraphicFramePr>
          <p:nvPr/>
        </p:nvGraphicFramePr>
        <p:xfrm>
          <a:off x="3225818" y="3221851"/>
          <a:ext cx="3240000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92720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352635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907434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681034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407414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73624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514607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599413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634012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018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584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8742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77C094B-1653-4F93-9C11-A708A3903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1" y="1131860"/>
            <a:ext cx="1953190" cy="185553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3F86F8F-D262-437B-AA66-C6DE84913A6B}"/>
              </a:ext>
            </a:extLst>
          </p:cNvPr>
          <p:cNvSpPr/>
          <p:nvPr/>
        </p:nvSpPr>
        <p:spPr>
          <a:xfrm>
            <a:off x="3225818" y="1604292"/>
            <a:ext cx="3240000" cy="1120686"/>
          </a:xfrm>
          <a:prstGeom prst="wedgeRoundRectCallout">
            <a:avLst>
              <a:gd name="adj1" fmla="val -67757"/>
              <a:gd name="adj2" fmla="val 393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used a ruler to measure the shape below. The perimeter is 12cm.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D1CD7-B380-4B92-92FD-D10834819A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418930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1cm squared paper draw a 6-sided rectilinear shape with a perimeter that is more than 18cm and less than 22cm, and that is an even number.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F810F5-BCA2-4E7E-82BB-A648B554E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51745"/>
              </p:ext>
            </p:extLst>
          </p:nvPr>
        </p:nvGraphicFramePr>
        <p:xfrm>
          <a:off x="3132000" y="1989000"/>
          <a:ext cx="288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883602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3483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520264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4078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655114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604004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403003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374092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860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70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239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5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048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135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80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3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884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1cm squared paper draw a 6-sided rectilinear shape with a perimeter that is more than 18cm and less than 22cm, and that is </a:t>
            </a:r>
            <a:r>
              <a:rPr lang="en-US" sz="2000" b="1">
                <a:solidFill>
                  <a:schemeClr val="tx1"/>
                </a:solidFill>
                <a:latin typeface="Century Gothic" panose="020B0502020202020204" pitchFamily="34" charset="0"/>
              </a:rPr>
              <a:t>an even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number.</a:t>
            </a: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 defTabSz="514350"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 + 2cm + 2cm + 2cm + 6cm + 4cm = 20cm</a:t>
            </a: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US" sz="20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US" sz="2000" b="1" i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F810F5-BCA2-4E7E-82BB-A648B554E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21967"/>
              </p:ext>
            </p:extLst>
          </p:nvPr>
        </p:nvGraphicFramePr>
        <p:xfrm>
          <a:off x="3132000" y="1989000"/>
          <a:ext cx="288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8836025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73483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5202643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9407869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655114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604004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403003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374092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860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700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239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5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048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135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80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3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0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perimeter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918726-634F-4CB3-BF20-2B3A9CA6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96906"/>
              </p:ext>
            </p:extLst>
          </p:nvPr>
        </p:nvGraphicFramePr>
        <p:xfrm>
          <a:off x="3009900" y="1869887"/>
          <a:ext cx="288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0325158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02733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649811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070126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6232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01727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50148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2833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07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75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652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851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A849DA8-925B-4311-B3E8-8E6498F34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perimeter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918726-634F-4CB3-BF20-2B3A9CA6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01434"/>
              </p:ext>
            </p:extLst>
          </p:nvPr>
        </p:nvGraphicFramePr>
        <p:xfrm>
          <a:off x="3009900" y="1869887"/>
          <a:ext cx="288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0325158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02733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649811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070126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6232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01727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50148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2833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07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75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652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851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A849DA8-925B-4311-B3E8-8E6498F34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58497" y="1477472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perimeter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side measured was 8cm.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measure any other sides needed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same method.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918726-634F-4CB3-BF20-2B3A9CA6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11569"/>
              </p:ext>
            </p:extLst>
          </p:nvPr>
        </p:nvGraphicFramePr>
        <p:xfrm>
          <a:off x="3009900" y="1869887"/>
          <a:ext cx="288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0325158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02733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649811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070126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6232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01727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50148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2833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07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75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652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851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A849DA8-925B-4311-B3E8-8E6498F34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F09236-D00B-4336-AA2F-28242F0C47C2}"/>
              </a:ext>
            </a:extLst>
          </p:cNvPr>
          <p:cNvSpPr txBox="1"/>
          <p:nvPr/>
        </p:nvSpPr>
        <p:spPr>
          <a:xfrm>
            <a:off x="4083454" y="3243288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185998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6D698F-D62B-443A-AFFA-A2D0BE24C1B5}"/>
              </a:ext>
            </a:extLst>
          </p:cNvPr>
          <p:cNvSpPr/>
          <p:nvPr/>
        </p:nvSpPr>
        <p:spPr>
          <a:xfrm>
            <a:off x="275303" y="27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perimeter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 + 4cm + 8cm + 4cm = 24cm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918726-634F-4CB3-BF20-2B3A9CA6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80909"/>
              </p:ext>
            </p:extLst>
          </p:nvPr>
        </p:nvGraphicFramePr>
        <p:xfrm>
          <a:off x="3009900" y="1869887"/>
          <a:ext cx="288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03251587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702733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649811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0701265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262320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01727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4501481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12833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075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75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652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851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EA2DEF-A7C0-4F26-A942-72A106B7CA6C}"/>
              </a:ext>
            </a:extLst>
          </p:cNvPr>
          <p:cNvSpPr txBox="1"/>
          <p:nvPr/>
        </p:nvSpPr>
        <p:spPr>
          <a:xfrm>
            <a:off x="4083453" y="1519397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17282-DED2-4A4B-B54A-8517F23AE7A7}"/>
              </a:ext>
            </a:extLst>
          </p:cNvPr>
          <p:cNvSpPr txBox="1"/>
          <p:nvPr/>
        </p:nvSpPr>
        <p:spPr>
          <a:xfrm>
            <a:off x="4083454" y="3243288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ACA5E9-9412-4B22-966C-61848C8A50F2}"/>
              </a:ext>
            </a:extLst>
          </p:cNvPr>
          <p:cNvSpPr txBox="1"/>
          <p:nvPr/>
        </p:nvSpPr>
        <p:spPr>
          <a:xfrm>
            <a:off x="2334156" y="2389832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F5D35-BBA7-4ED3-B4FD-A64B474C7828}"/>
              </a:ext>
            </a:extLst>
          </p:cNvPr>
          <p:cNvSpPr txBox="1"/>
          <p:nvPr/>
        </p:nvSpPr>
        <p:spPr>
          <a:xfrm>
            <a:off x="5832750" y="2446716"/>
            <a:ext cx="73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B5D408-9E08-4542-B453-B47C030F5A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shape to its perimeter.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E75ABE-E405-F043-BC41-C44C42A24E83}"/>
              </a:ext>
            </a:extLst>
          </p:cNvPr>
          <p:cNvGrpSpPr/>
          <p:nvPr/>
        </p:nvGrpSpPr>
        <p:grpSpPr>
          <a:xfrm>
            <a:off x="1930811" y="5529598"/>
            <a:ext cx="6710461" cy="504000"/>
            <a:chOff x="425701" y="5006990"/>
            <a:chExt cx="2771065" cy="28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38ECE1-90FE-F346-B229-AE0F31FC81CF}"/>
                </a:ext>
              </a:extLst>
            </p:cNvPr>
            <p:cNvSpPr/>
            <p:nvPr/>
          </p:nvSpPr>
          <p:spPr>
            <a:xfrm>
              <a:off x="425701" y="5006990"/>
              <a:ext cx="745974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20cm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3EBF0C-866A-6E4D-9D36-E2C1C820126A}"/>
                </a:ext>
              </a:extLst>
            </p:cNvPr>
            <p:cNvSpPr/>
            <p:nvPr/>
          </p:nvSpPr>
          <p:spPr>
            <a:xfrm>
              <a:off x="1428974" y="5006990"/>
              <a:ext cx="819598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22cm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B1941-2B7F-1D45-9E71-FFF7DB44A056}"/>
                </a:ext>
              </a:extLst>
            </p:cNvPr>
            <p:cNvSpPr/>
            <p:nvPr/>
          </p:nvSpPr>
          <p:spPr>
            <a:xfrm>
              <a:off x="2505871" y="5006990"/>
              <a:ext cx="690895" cy="28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18cm</a:t>
              </a:r>
            </a:p>
          </p:txBody>
        </p:sp>
      </p:grpSp>
      <p:sp>
        <p:nvSpPr>
          <p:cNvPr id="6" name="Pentagon 5">
            <a:extLst>
              <a:ext uri="{FF2B5EF4-FFF2-40B4-BE49-F238E27FC236}">
                <a16:creationId xmlns:a16="http://schemas.microsoft.com/office/drawing/2014/main" id="{377E4DB7-3B53-4D6B-B568-A8AB87527025}"/>
              </a:ext>
            </a:extLst>
          </p:cNvPr>
          <p:cNvSpPr>
            <a:spLocks noChangeAspect="1"/>
          </p:cNvSpPr>
          <p:nvPr/>
        </p:nvSpPr>
        <p:spPr>
          <a:xfrm>
            <a:off x="5724127" y="1596133"/>
            <a:ext cx="2319126" cy="2208691"/>
          </a:xfrm>
          <a:prstGeom prst="pent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D1990-6F50-4A16-9443-5A40A69839C0}"/>
              </a:ext>
            </a:extLst>
          </p:cNvPr>
          <p:cNvSpPr txBox="1"/>
          <p:nvPr/>
        </p:nvSpPr>
        <p:spPr>
          <a:xfrm>
            <a:off x="6708984" y="2247899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3177406-A4B4-4134-9415-5A0316494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98087"/>
              </p:ext>
            </p:extLst>
          </p:nvPr>
        </p:nvGraphicFramePr>
        <p:xfrm>
          <a:off x="2591879" y="2369224"/>
          <a:ext cx="1800000" cy="143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3044430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23745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662252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857096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0795671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0266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025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636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779131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86CFB6E0-0CB1-4F8D-ABD0-C91EF17551E6}"/>
              </a:ext>
            </a:extLst>
          </p:cNvPr>
          <p:cNvSpPr/>
          <p:nvPr/>
        </p:nvSpPr>
        <p:spPr>
          <a:xfrm>
            <a:off x="3298579" y="2560790"/>
            <a:ext cx="698820" cy="10968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D18AB1-F7F4-405B-8E55-C22FC53E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64" y="1100208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2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Measure each side with a ruler.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13177406-A4B4-4134-9415-5A0316494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87418"/>
              </p:ext>
            </p:extLst>
          </p:nvPr>
        </p:nvGraphicFramePr>
        <p:xfrm>
          <a:off x="2591879" y="2369224"/>
          <a:ext cx="1800000" cy="143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30444307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237456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662252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5857096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0795671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0266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025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636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779131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86CFB6E0-0CB1-4F8D-ABD0-C91EF17551E6}"/>
              </a:ext>
            </a:extLst>
          </p:cNvPr>
          <p:cNvSpPr/>
          <p:nvPr/>
        </p:nvSpPr>
        <p:spPr>
          <a:xfrm>
            <a:off x="3298579" y="2560790"/>
            <a:ext cx="698820" cy="109680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t" anchorCtr="0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D18AB1-F7F4-405B-8E55-C22FC53E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38782" y="1971891"/>
            <a:ext cx="1329043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86144f90-c7b6-48d0-aae5-f5e9e48cc3df"/>
    <ds:schemaRef ds:uri="http://schemas.microsoft.com/office/2006/metadata/properties"/>
    <ds:schemaRef ds:uri="http://schemas.microsoft.com/office/2006/documentManagement/types"/>
    <ds:schemaRef ds:uri="0f0ae0ff-29c4-4766-b250-c1a9bee8d43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12FB49-A20D-45BC-9DC8-92FE81A1C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2654</TotalTime>
  <Words>1175</Words>
  <Application>Microsoft Office PowerPoint</Application>
  <PresentationFormat>On-screen Show (4:3)</PresentationFormat>
  <Paragraphs>835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Measure Perimeter Teaching PPT</dc:title>
  <dc:creator>Ashleigh Sobol</dc:creator>
  <cp:lastModifiedBy>Data Operations</cp:lastModifiedBy>
  <cp:revision>65</cp:revision>
  <dcterms:created xsi:type="dcterms:W3CDTF">2018-03-17T10:08:43Z</dcterms:created>
  <dcterms:modified xsi:type="dcterms:W3CDTF">2020-05-17T21:34:57Z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