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37" r:id="rId14"/>
    <p:sldId id="299" r:id="rId15"/>
    <p:sldId id="300" r:id="rId16"/>
    <p:sldId id="333" r:id="rId17"/>
    <p:sldId id="335" r:id="rId18"/>
    <p:sldId id="334" r:id="rId19"/>
    <p:sldId id="332" r:id="rId20"/>
    <p:sldId id="326" r:id="rId21"/>
    <p:sldId id="336" r:id="rId22"/>
    <p:sldId id="33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23/09/2020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23/09/2020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4893"/>
            <a:ext cx="642574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50121"/>
              </p:ext>
            </p:extLst>
          </p:nvPr>
        </p:nvGraphicFramePr>
        <p:xfrm>
          <a:off x="1166138" y="1029261"/>
          <a:ext cx="4030020" cy="4025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002">
                  <a:extLst>
                    <a:ext uri="{9D8B030D-6E8A-4147-A177-3AD203B41FA5}">
                      <a16:colId xmlns:a16="http://schemas.microsoft.com/office/drawing/2014/main" val="832563967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38864586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061822284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983997709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1117229775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531087867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244559046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1519363584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605242702"/>
                    </a:ext>
                  </a:extLst>
                </a:gridCol>
                <a:gridCol w="403002">
                  <a:extLst>
                    <a:ext uri="{9D8B030D-6E8A-4147-A177-3AD203B41FA5}">
                      <a16:colId xmlns:a16="http://schemas.microsoft.com/office/drawing/2014/main" val="3745839215"/>
                    </a:ext>
                  </a:extLst>
                </a:gridCol>
              </a:tblGrid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0201257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0584920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29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3155418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39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4001014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49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915531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59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8464949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69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4271980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79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6989924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89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4511429"/>
                  </a:ext>
                </a:extLst>
              </a:tr>
              <a:tr h="40255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91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92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93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94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95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96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97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98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99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latin typeface="+mn-lt"/>
                        </a:rPr>
                        <a:t>100</a:t>
                      </a:r>
                      <a:endParaRPr lang="en-GB" sz="18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3727624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177503" y="1834577"/>
            <a:ext cx="410879" cy="405885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95205" y="1524205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26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5" y="1524205"/>
                <a:ext cx="1285461" cy="523220"/>
              </a:xfrm>
              <a:prstGeom prst="rect">
                <a:avLst/>
              </a:prstGeom>
              <a:blipFill>
                <a:blip r:embed="rId6"/>
                <a:stretch>
                  <a:fillRect l="-995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49" y="1524205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74429" y="1524205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95205" y="2381999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</a:t>
                </a:r>
                <a:r>
                  <a:rPr lang="en-GB" sz="2800" dirty="0" smtClean="0"/>
                  <a:t>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05" y="2381999"/>
                <a:ext cx="1285461" cy="523220"/>
              </a:xfrm>
              <a:prstGeom prst="rect">
                <a:avLst/>
              </a:prstGeom>
              <a:blipFill>
                <a:blip r:embed="rId7"/>
                <a:stretch>
                  <a:fillRect l="-995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6383749" y="2381999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22177" y="2381999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181146" y="2646250"/>
            <a:ext cx="407235" cy="399528"/>
          </a:xfrm>
          <a:prstGeom prst="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90427" y="3256694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4</a:t>
                </a:r>
                <a:r>
                  <a:rPr lang="en-GB" sz="2800" dirty="0"/>
                  <a:t>9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27" y="3256694"/>
                <a:ext cx="1285461" cy="523220"/>
              </a:xfrm>
              <a:prstGeom prst="rect">
                <a:avLst/>
              </a:prstGeom>
              <a:blipFill>
                <a:blip r:embed="rId8"/>
                <a:stretch>
                  <a:fillRect l="-9479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6378971" y="3256694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843525" y="3256694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96244" y="2646250"/>
            <a:ext cx="397981" cy="399528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590427" y="4131389"/>
                <a:ext cx="12854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9</a:t>
                </a:r>
                <a:r>
                  <a:rPr lang="en-GB" sz="2800" dirty="0" smtClean="0"/>
                  <a:t>9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427" y="4131389"/>
                <a:ext cx="1285461" cy="523220"/>
              </a:xfrm>
              <a:prstGeom prst="rect">
                <a:avLst/>
              </a:prstGeom>
              <a:blipFill>
                <a:blip r:embed="rId9"/>
                <a:stretch>
                  <a:fillRect l="-9479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6378971" y="4131389"/>
            <a:ext cx="993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XC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80666" y="4131389"/>
            <a:ext cx="1006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396244" y="4654609"/>
            <a:ext cx="397981" cy="400162"/>
          </a:xfrm>
          <a:prstGeom prst="rect">
            <a:avLst/>
          </a:prstGeom>
          <a:solidFill>
            <a:schemeClr val="accent4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748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59" grpId="0"/>
      <p:bldP spid="60" grpId="0"/>
      <p:bldP spid="61" grpId="0"/>
      <p:bldP spid="62" grpId="0"/>
      <p:bldP spid="63" grpId="0" animBg="1"/>
      <p:bldP spid="64" grpId="0"/>
      <p:bldP spid="65" grpId="0"/>
      <p:bldP spid="66" grpId="0"/>
      <p:bldP spid="67" grpId="0" animBg="1"/>
      <p:bldP spid="68" grpId="0"/>
      <p:bldP spid="69" grpId="0"/>
      <p:bldP spid="70" grpId="0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– 6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86" y="1026066"/>
            <a:ext cx="7512033" cy="394131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89074" y="1035794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89074" y="1433580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7289074" y="1831366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7289073" y="2229152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289072" y="2626938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289074" y="2995018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7289071" y="3402287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7289070" y="3782427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7289069" y="4173053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7289064" y="4564276"/>
            <a:ext cx="757645" cy="38472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050971" y="1039129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050971" y="1436915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5050971" y="1834701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50970" y="2232487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050969" y="2630273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5050971" y="2998353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50968" y="3405622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050967" y="3785762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5050966" y="4176388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5050961" y="4567611"/>
            <a:ext cx="757645" cy="384723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96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Partition 72 into tens and ones.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What is 10 less than 50?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Subtract 10 from one hundred.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562572"/>
            <a:ext cx="749747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1)  Partition 72 into tens and ones.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What is 10 less than 50?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3) Subtract 10 from one hundred.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4362" y="1113991"/>
                <a:ext cx="255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solidFill>
                      <a:schemeClr val="accent1"/>
                    </a:solidFill>
                  </a:rPr>
                  <a:t>72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70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 smtClean="0">
                    <a:solidFill>
                      <a:schemeClr val="accent1"/>
                    </a:solidFill>
                  </a:rPr>
                  <a:t> 2</a:t>
                </a:r>
                <a:endParaRPr lang="en-GB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2" y="1113991"/>
                <a:ext cx="2555021" cy="523220"/>
              </a:xfrm>
              <a:prstGeom prst="rect">
                <a:avLst/>
              </a:prstGeom>
              <a:blipFill>
                <a:blip r:embed="rId5"/>
                <a:stretch>
                  <a:fillRect l="-477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59384" y="1867570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6997" y="3130313"/>
            <a:ext cx="822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9</a:t>
            </a:r>
            <a:r>
              <a:rPr lang="en-US" sz="2800" dirty="0" smtClean="0">
                <a:solidFill>
                  <a:schemeClr val="accent1"/>
                </a:solidFill>
              </a:rPr>
              <a:t>0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875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6" y="744631"/>
            <a:ext cx="1610045" cy="225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63" y="744631"/>
            <a:ext cx="1710332" cy="21649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22" y="744631"/>
            <a:ext cx="1727251" cy="2254063"/>
          </a:xfrm>
          <a:prstGeom prst="rect">
            <a:avLst/>
          </a:prstGeom>
        </p:spPr>
      </p:pic>
      <p:pic>
        <p:nvPicPr>
          <p:cNvPr id="2050" name="Picture 2" descr="Mary I, by Antonius Mor, 15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8" y="744631"/>
            <a:ext cx="1635488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1164247" y="3213739"/>
            <a:ext cx="1371600" cy="6456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14299" y="3224700"/>
            <a:ext cx="1351678" cy="6439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88629" y="3214638"/>
            <a:ext cx="1371600" cy="62753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82881" y="3228028"/>
            <a:ext cx="1371600" cy="6141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95" y="3868622"/>
            <a:ext cx="1321952" cy="1867791"/>
          </a:xfrm>
          <a:prstGeom prst="rect">
            <a:avLst/>
          </a:prstGeom>
        </p:spPr>
      </p:pic>
      <p:sp>
        <p:nvSpPr>
          <p:cNvPr id="46" name="Rounded Rectangular Callout 45"/>
          <p:cNvSpPr/>
          <p:nvPr/>
        </p:nvSpPr>
        <p:spPr>
          <a:xfrm>
            <a:off x="2525767" y="4127349"/>
            <a:ext cx="5103332" cy="1609064"/>
          </a:xfrm>
          <a:prstGeom prst="wedgeRoundRectCallout">
            <a:avLst>
              <a:gd name="adj1" fmla="val -61531"/>
              <a:gd name="adj2" fmla="val 931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We’re learning about the monarchs in Tudor times.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The numbers look a bit different to how we say them.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15390" y="2316900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390" y="2316900"/>
                <a:ext cx="1352550" cy="584775"/>
              </a:xfrm>
              <a:prstGeom prst="rect">
                <a:avLst/>
              </a:prstGeom>
              <a:blipFill>
                <a:blip r:embed="rId5"/>
                <a:stretch>
                  <a:fillRect l="-11261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72815" y="2316899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15" y="2316899"/>
                <a:ext cx="1352550" cy="584775"/>
              </a:xfrm>
              <a:prstGeom prst="rect">
                <a:avLst/>
              </a:prstGeom>
              <a:blipFill>
                <a:blip r:embed="rId6"/>
                <a:stretch>
                  <a:fillRect l="-11712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35040" y="2316898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0" y="2316898"/>
                <a:ext cx="1866900" cy="584775"/>
              </a:xfrm>
              <a:prstGeom prst="rect">
                <a:avLst/>
              </a:prstGeom>
              <a:blipFill>
                <a:blip r:embed="rId7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72640" y="326576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265769"/>
                <a:ext cx="1866900" cy="584775"/>
              </a:xfrm>
              <a:prstGeom prst="rect">
                <a:avLst/>
              </a:prstGeom>
              <a:blipFill>
                <a:blip r:embed="rId8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530090" y="326576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090" y="3265769"/>
                <a:ext cx="1866900" cy="584775"/>
              </a:xfrm>
              <a:prstGeom prst="rect">
                <a:avLst/>
              </a:prstGeom>
              <a:blipFill>
                <a:blip r:embed="rId9"/>
                <a:stretch>
                  <a:fillRect l="-8170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948690" y="64824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Roman Numerals are written with a combination of symbols.</a:t>
            </a:r>
            <a:endParaRPr lang="en-GB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948690" y="4517176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 maximum of three of the same symbol can be used in a number. 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48690" y="4517021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When a symbol is written after a larger or equal symbol it is added.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48690" y="4517176"/>
            <a:ext cx="680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When a symbol is written before a larger symbol it is subtracted.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2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1" grpId="0"/>
      <p:bldP spid="41" grpId="1"/>
      <p:bldP spid="42" grpId="0"/>
      <p:bldP spid="42" grpId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494223"/>
              </p:ext>
            </p:extLst>
          </p:nvPr>
        </p:nvGraphicFramePr>
        <p:xfrm>
          <a:off x="430529" y="1040130"/>
          <a:ext cx="762000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727400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935675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06495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76839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0747536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912973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4079025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810416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55423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48831022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3936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70489"/>
              </p:ext>
            </p:extLst>
          </p:nvPr>
        </p:nvGraphicFramePr>
        <p:xfrm>
          <a:off x="430529" y="2743200"/>
          <a:ext cx="7620000" cy="101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451">
                  <a:extLst>
                    <a:ext uri="{9D8B030D-6E8A-4147-A177-3AD203B41FA5}">
                      <a16:colId xmlns:a16="http://schemas.microsoft.com/office/drawing/2014/main" val="207274008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4935675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206495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276839265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4074753641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339129734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74079025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1810416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554232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3048831022"/>
                    </a:ext>
                  </a:extLst>
                </a:gridCol>
              </a:tblGrid>
              <a:tr h="101346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XIV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XX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539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47354" y="4289391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354" y="4289391"/>
                <a:ext cx="1352550" cy="584775"/>
              </a:xfrm>
              <a:prstGeom prst="rect">
                <a:avLst/>
              </a:prstGeom>
              <a:blipFill>
                <a:blip r:embed="rId5"/>
                <a:stretch>
                  <a:fillRect l="-11261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04779" y="4289390"/>
                <a:ext cx="135255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779" y="4289390"/>
                <a:ext cx="1352550" cy="584775"/>
              </a:xfrm>
              <a:prstGeom prst="rect">
                <a:avLst/>
              </a:prstGeom>
              <a:blipFill>
                <a:blip r:embed="rId6"/>
                <a:stretch>
                  <a:fillRect l="-11765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67004" y="4289389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004" y="4289389"/>
                <a:ext cx="1866900" cy="584775"/>
              </a:xfrm>
              <a:prstGeom prst="rect">
                <a:avLst/>
              </a:prstGeom>
              <a:blipFill>
                <a:blip r:embed="rId7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04604" y="5238260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50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604" y="5238260"/>
                <a:ext cx="1866900" cy="584775"/>
              </a:xfrm>
              <a:prstGeom prst="rect">
                <a:avLst/>
              </a:prstGeom>
              <a:blipFill>
                <a:blip r:embed="rId8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62054" y="5238260"/>
                <a:ext cx="18669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32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0" dirty="0" smtClean="0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3200" b="0" i="0" dirty="0" smtClean="0">
                    <a:cs typeface="Times New Roman" panose="02020603050405020304" pitchFamily="18" charset="0"/>
                  </a:rPr>
                  <a:t>100</a:t>
                </a:r>
                <a:endParaRPr lang="en-GB" sz="3200" dirty="0" smtClean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54" y="5238260"/>
                <a:ext cx="1866900" cy="584775"/>
              </a:xfrm>
              <a:prstGeom prst="rect">
                <a:avLst/>
              </a:prstGeom>
              <a:blipFill>
                <a:blip r:embed="rId9"/>
                <a:stretch>
                  <a:fillRect l="-8497" t="-15625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4369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28205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6045" y="1298313"/>
            <a:ext cx="676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3621" y="1298313"/>
            <a:ext cx="653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5631" y="1298313"/>
            <a:ext cx="536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73254" y="1298313"/>
            <a:ext cx="701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2207" y="1301390"/>
            <a:ext cx="766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73393" y="1298313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9053" y="1295236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41034" y="1295235"/>
            <a:ext cx="875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4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16" y="744631"/>
            <a:ext cx="1610045" cy="225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263" y="744631"/>
            <a:ext cx="1710332" cy="216497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22" y="744631"/>
            <a:ext cx="1727251" cy="2254063"/>
          </a:xfrm>
          <a:prstGeom prst="rect">
            <a:avLst/>
          </a:prstGeom>
        </p:spPr>
      </p:pic>
      <p:pic>
        <p:nvPicPr>
          <p:cNvPr id="2050" name="Picture 2" descr="Mary I, by Antonius Mor, 15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698" y="744631"/>
            <a:ext cx="1635488" cy="21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1164247" y="3213739"/>
            <a:ext cx="1371600" cy="6456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014299" y="3224700"/>
            <a:ext cx="1351678" cy="64392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88629" y="3214638"/>
            <a:ext cx="1371600" cy="62753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82881" y="3228028"/>
            <a:ext cx="1371600" cy="61414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5915" y="3690329"/>
            <a:ext cx="1321952" cy="186779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164247" y="3200599"/>
            <a:ext cx="1371600" cy="67063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7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14299" y="3226157"/>
            <a:ext cx="1351678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Henry 8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582881" y="3227311"/>
            <a:ext cx="1371600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Mary 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84941" y="3214147"/>
            <a:ext cx="1375288" cy="6439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Edward 6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164246" y="4064188"/>
            <a:ext cx="4895359" cy="1365325"/>
          </a:xfrm>
          <a:prstGeom prst="wedgeRoundRectCallout">
            <a:avLst>
              <a:gd name="adj1" fmla="val 68692"/>
              <a:gd name="adj2" fmla="val 1587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So Henry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en-GB" sz="2400" dirty="0" smtClean="0">
                <a:solidFill>
                  <a:schemeClr val="tx1"/>
                </a:solidFill>
              </a:rPr>
              <a:t> is Henry the 8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!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He’s the one who had 6 wives. That’s </a:t>
            </a:r>
            <a:r>
              <a:rPr lang="en-GB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GB" sz="2400" dirty="0" smtClean="0">
                <a:solidFill>
                  <a:schemeClr val="tx1"/>
                </a:solidFill>
              </a:rPr>
              <a:t> in Roman Numerals!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3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3.1|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8.5|5.6|11.5|3.7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6|3.8|6.7|3.7|14.6|8.3|8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3.6|14.6|19.6|23.2|3.3|4.4|4.3|23.6|5.7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8.7|5.8|9.6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8|9.5|6.5|5.7|5.4|13.1|8.8|6.6|9.2|1.9|8|7.6|2.3|9.3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.8|2.1|2.5|1.9|1.7|1.9|2.7|2.9|2.1|2.6|1.4|5.4|1.1|1|1.1|1.1|1.1|1.1|1.1|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www.w3.org/XML/1998/namespace"/>
    <ds:schemaRef ds:uri="522d4c35-b548-4432-90ae-af4376e1c4b4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447F843-D164-4EDA-8E9D-BEB428FDC8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9111</TotalTime>
  <Words>367</Words>
  <Application>Microsoft Office PowerPoint</Application>
  <PresentationFormat>On-screen Show (4:3)</PresentationFormat>
  <Paragraphs>185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KG Primary Penmanship</vt:lpstr>
      <vt:lpstr>Times New Roman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– 6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Patti Blomeley</cp:lastModifiedBy>
  <cp:revision>291</cp:revision>
  <dcterms:created xsi:type="dcterms:W3CDTF">2019-07-05T11:02:13Z</dcterms:created>
  <dcterms:modified xsi:type="dcterms:W3CDTF">2020-09-23T00:13:00Z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