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0B30E-0089-4469-A493-B4D88E67A8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765ACE-7197-4356-8B60-C96D169292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C5A595-CBFB-45B0-99E4-969FB6DE5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20D38-2D34-4DDF-BE9D-B45098B6EF46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4FABA-44BE-4992-859C-B2B6C509C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54C2FE-12CE-4FEE-91ED-E55993665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FAF3-1EEA-48E3-9C50-2A0247F7C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589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6327E-7FD0-41EB-B44C-623F6FCA2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E713E5-50AB-45A8-8D48-51573C62C4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6F726-3EFF-44D3-A74C-44CF0763F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20D38-2D34-4DDF-BE9D-B45098B6EF46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46237D-9339-4FBB-8070-411262846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8DD42F-DA77-4E04-9B8B-0FB68945D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FAF3-1EEA-48E3-9C50-2A0247F7C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30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3A4E61-CCCC-4216-9243-842346B9AC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FB193C-0A6E-4B49-AB22-4D2FEA5AD9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317DAB-ACE9-4489-8FC7-67B6F11CE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20D38-2D34-4DDF-BE9D-B45098B6EF46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CAE7F-601B-4396-ADE6-6FC155B82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8F9FC-870D-4AFA-9BD8-783580AF0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FAF3-1EEA-48E3-9C50-2A0247F7C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762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F2DF3-6F13-4BA2-9226-E2140BD65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08724-4D97-45F7-B023-618D88E2E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DF89E6-26BC-4119-9ECE-5D10A21D4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20D38-2D34-4DDF-BE9D-B45098B6EF46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CD811-BF57-4F65-AEC1-C007BA240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0BCDAB-2F8D-41F2-A932-DB661B3E8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FAF3-1EEA-48E3-9C50-2A0247F7C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037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E5035-ABC1-422F-9D7E-C76473DB5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6F2FE6-76C1-4E4E-A4E1-B1568BC0FE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DDDF39-7FEE-407B-A343-CC8BF7D3B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20D38-2D34-4DDF-BE9D-B45098B6EF46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3441C-2CED-41EE-81E6-8D8D5BA78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194926-E870-467A-96C9-DFCBBF685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FAF3-1EEA-48E3-9C50-2A0247F7C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174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C988D-10BA-473C-B657-EB4295EF2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B4C8B-0244-4C1A-B2DB-FFFA78DD79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B9C0A0-E7A3-4F1F-8E44-D779620341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D2B37C-34D4-40C6-9151-C0446F99E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20D38-2D34-4DDF-BE9D-B45098B6EF46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655BFE-BF33-41D6-BCEF-79D73E870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518BE9-5581-4961-B61E-7B5273802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FAF3-1EEA-48E3-9C50-2A0247F7C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255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4D392-7C4B-4817-B317-9CD882925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DE5DA-B6FA-49EC-8D59-916F263E6C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86D934-D867-4A7C-A980-F93B598855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ED986F-44F8-46A5-A077-745AB77C42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A20D30-F679-44B5-9686-ACCFDD39C0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471157-8D01-40EF-96E5-A742D9F67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20D38-2D34-4DDF-BE9D-B45098B6EF46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3EEBBC-888E-4548-8197-4141CFE05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866483-60C6-4351-8E4C-07466C621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FAF3-1EEA-48E3-9C50-2A0247F7C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815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7194E-504E-4A0F-9533-6DD99B9BA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557E3C-1EB2-4E0D-A34D-5E7D19891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20D38-2D34-4DDF-BE9D-B45098B6EF46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6BC1D5-692F-408F-B06A-F70203796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46F3BF-7223-450D-9FAA-17CDC7222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FAF3-1EEA-48E3-9C50-2A0247F7C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906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053F6B-11AC-43E7-8B04-5D59162C2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20D38-2D34-4DDF-BE9D-B45098B6EF46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76356C-1CD8-4EC8-808F-1AE5BA814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E54B57-9AF5-418D-89C7-B6788CCDF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FAF3-1EEA-48E3-9C50-2A0247F7C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38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F1388-6F35-418C-9133-0F3AC345E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C14CC-C81F-4818-9F78-A834E9199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E4640C-882B-4CEE-A7A4-93B3FF2056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ED27C9-DE42-47AB-BC12-228DF7496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20D38-2D34-4DDF-BE9D-B45098B6EF46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CF9AC0-05EA-4607-BCD7-36CB5FB30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7A05F2-E139-41F7-8CF7-782ED6635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FAF3-1EEA-48E3-9C50-2A0247F7C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269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F9EF1-B5DB-4D2C-9285-1B618A8FA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8BEFF2-E32B-4C4F-B3F5-75F3C87D25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0B2299-6CE2-4FCC-8FF9-5D80C79A18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DC1E06-9113-4830-ABF8-BB03E49BD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20D38-2D34-4DDF-BE9D-B45098B6EF46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61BF47-3824-4E37-90ED-C675E7CEA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D6F5D3-F400-461D-BF86-C3F2AFFB2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FAF3-1EEA-48E3-9C50-2A0247F7C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936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BB818C-571F-4A9E-8DA6-A69E1FF8B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1FA6D2-9191-4065-97B1-28BBA29659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6A55E-740B-4E82-AB15-2824B1832B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20D38-2D34-4DDF-BE9D-B45098B6EF46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E254FF-91FD-403F-BD93-4E891B5021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2FB2D-5EEB-41F3-BADF-91C28D4013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DFAF3-1EEA-48E3-9C50-2A0247F7C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005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kids.kiddle.co/Red" TargetMode="External"/><Relationship Id="rId13" Type="http://schemas.openxmlformats.org/officeDocument/2006/relationships/hyperlink" Target="https://kids.kiddle.co/Indigo" TargetMode="External"/><Relationship Id="rId18" Type="http://schemas.openxmlformats.org/officeDocument/2006/relationships/hyperlink" Target="https://kids.kiddle.co/Culture" TargetMode="External"/><Relationship Id="rId3" Type="http://schemas.openxmlformats.org/officeDocument/2006/relationships/hyperlink" Target="https://kids.kiddle.co/Arc" TargetMode="External"/><Relationship Id="rId7" Type="http://schemas.openxmlformats.org/officeDocument/2006/relationships/hyperlink" Target="https://kids.kiddle.co/Rain" TargetMode="External"/><Relationship Id="rId12" Type="http://schemas.openxmlformats.org/officeDocument/2006/relationships/hyperlink" Target="https://kids.kiddle.co/Blue" TargetMode="External"/><Relationship Id="rId17" Type="http://schemas.openxmlformats.org/officeDocument/2006/relationships/hyperlink" Target="https://kids.kiddle.co/Storm" TargetMode="External"/><Relationship Id="rId2" Type="http://schemas.openxmlformats.org/officeDocument/2006/relationships/image" Target="../media/image2.jpeg"/><Relationship Id="rId16" Type="http://schemas.openxmlformats.org/officeDocument/2006/relationships/hyperlink" Target="https://kids.kiddle.co/Reflec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ids.kiddle.co/Sun" TargetMode="External"/><Relationship Id="rId11" Type="http://schemas.openxmlformats.org/officeDocument/2006/relationships/hyperlink" Target="https://kids.kiddle.co/Green" TargetMode="External"/><Relationship Id="rId5" Type="http://schemas.openxmlformats.org/officeDocument/2006/relationships/hyperlink" Target="https://kids.kiddle.co/Sky" TargetMode="External"/><Relationship Id="rId15" Type="http://schemas.openxmlformats.org/officeDocument/2006/relationships/hyperlink" Target="https://kids.kiddle.co/Refraction" TargetMode="External"/><Relationship Id="rId10" Type="http://schemas.openxmlformats.org/officeDocument/2006/relationships/hyperlink" Target="https://kids.kiddle.co/Yellow" TargetMode="External"/><Relationship Id="rId4" Type="http://schemas.openxmlformats.org/officeDocument/2006/relationships/hyperlink" Target="https://kids.kiddle.co/Color" TargetMode="External"/><Relationship Id="rId9" Type="http://schemas.openxmlformats.org/officeDocument/2006/relationships/hyperlink" Target="https://kids.kiddle.co/Orange" TargetMode="External"/><Relationship Id="rId14" Type="http://schemas.openxmlformats.org/officeDocument/2006/relationships/hyperlink" Target="https://kids.kiddle.co/Violet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kids.kiddle.co/Spectrum" TargetMode="External"/><Relationship Id="rId3" Type="http://schemas.openxmlformats.org/officeDocument/2006/relationships/hyperlink" Target="https://kids.kiddle.co/Water" TargetMode="External"/><Relationship Id="rId7" Type="http://schemas.openxmlformats.org/officeDocument/2006/relationships/hyperlink" Target="https://kids.kiddle.co/Waterfal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ids.kiddle.co/Cloud" TargetMode="External"/><Relationship Id="rId5" Type="http://schemas.openxmlformats.org/officeDocument/2006/relationships/hyperlink" Target="https://kids.kiddle.co/White" TargetMode="External"/><Relationship Id="rId4" Type="http://schemas.openxmlformats.org/officeDocument/2006/relationships/hyperlink" Target="https://kids.kiddle.co/Dispersion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7C227D8-00FB-46D6-A3FD-40B3C8BDF26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137" t="9091" r="35933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66252C4-193F-40F8-9DB3-1FBC8DAB5C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GB" sz="4800"/>
              <a:t>How are rainbows formed?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8BFD41-F57A-4A7E-9412-149B74F2C8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en-GB" sz="2000"/>
              <a:t>By Niamh Haresceugh – Jones</a:t>
            </a:r>
          </a:p>
          <a:p>
            <a:pPr algn="l"/>
            <a:r>
              <a:rPr lang="en-GB" sz="2000"/>
              <a:t>Yr 6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22559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A6C48-5C94-44EE-BC86-ADE204D68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Rainbow Facts: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0056A-D0E6-4D58-A201-F21AA603DD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GB" dirty="0">
                <a:latin typeface="Helvetica Neue"/>
              </a:rPr>
              <a:t>A </a:t>
            </a:r>
            <a:r>
              <a:rPr lang="en-GB" b="1" dirty="0">
                <a:latin typeface="inherit"/>
              </a:rPr>
              <a:t>rainbow</a:t>
            </a:r>
            <a:r>
              <a:rPr lang="en-GB" dirty="0">
                <a:latin typeface="Helvetica Neue"/>
              </a:rPr>
              <a:t> is an </a:t>
            </a:r>
            <a:r>
              <a:rPr lang="en-GB" dirty="0">
                <a:latin typeface="inherit"/>
                <a:hlinkClick r:id="rId3" tooltip="Arc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arc</a:t>
            </a:r>
            <a:r>
              <a:rPr lang="en-GB" dirty="0">
                <a:latin typeface="Helvetica Neue"/>
              </a:rPr>
              <a:t> of </a:t>
            </a:r>
            <a:r>
              <a:rPr lang="en-GB" dirty="0">
                <a:latin typeface="inherit"/>
                <a:hlinkClick r:id="rId4" tooltip="Color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colour</a:t>
            </a:r>
            <a:r>
              <a:rPr lang="en-GB" dirty="0">
                <a:latin typeface="Helvetica Neue"/>
              </a:rPr>
              <a:t> in the </a:t>
            </a:r>
            <a:r>
              <a:rPr lang="en-GB" dirty="0">
                <a:latin typeface="inherit"/>
                <a:hlinkClick r:id="rId5" tooltip="Sky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sky</a:t>
            </a:r>
            <a:r>
              <a:rPr lang="en-GB" dirty="0">
                <a:latin typeface="Helvetica Neue"/>
              </a:rPr>
              <a:t> that can be seen when the </a:t>
            </a:r>
            <a:r>
              <a:rPr lang="en-GB" dirty="0">
                <a:latin typeface="inherit"/>
                <a:hlinkClick r:id="rId6" tooltip="Sun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sun</a:t>
            </a:r>
            <a:r>
              <a:rPr lang="en-GB" dirty="0">
                <a:latin typeface="Helvetica Neue"/>
              </a:rPr>
              <a:t> shines through falling </a:t>
            </a:r>
            <a:r>
              <a:rPr lang="en-GB" dirty="0">
                <a:latin typeface="inherit"/>
                <a:hlinkClick r:id="rId7" tooltip="Rain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rain</a:t>
            </a:r>
            <a:r>
              <a:rPr lang="en-GB" dirty="0">
                <a:latin typeface="Helvetica Neue"/>
              </a:rPr>
              <a:t>. The pattern of </a:t>
            </a:r>
            <a:r>
              <a:rPr lang="en-GB" dirty="0" err="1">
                <a:latin typeface="Helvetica Neue"/>
              </a:rPr>
              <a:t>colors</a:t>
            </a:r>
            <a:r>
              <a:rPr lang="en-GB" dirty="0">
                <a:latin typeface="Helvetica Neue"/>
              </a:rPr>
              <a:t> starts with </a:t>
            </a:r>
            <a:r>
              <a:rPr lang="en-GB" dirty="0">
                <a:latin typeface="inherit"/>
                <a:hlinkClick r:id="rId8" tooltip="Red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red</a:t>
            </a:r>
            <a:r>
              <a:rPr lang="en-GB" dirty="0">
                <a:latin typeface="Helvetica Neue"/>
              </a:rPr>
              <a:t> on the outside and changes through </a:t>
            </a:r>
            <a:r>
              <a:rPr lang="en-GB" dirty="0">
                <a:latin typeface="inherit"/>
                <a:hlinkClick r:id="rId9" tooltip="Orang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orange</a:t>
            </a:r>
            <a:r>
              <a:rPr lang="en-GB" dirty="0">
                <a:latin typeface="Helvetica Neue"/>
              </a:rPr>
              <a:t>, </a:t>
            </a:r>
            <a:r>
              <a:rPr lang="en-GB" dirty="0">
                <a:latin typeface="inherit"/>
                <a:hlinkClick r:id="rId10" tooltip="Yellow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yellow</a:t>
            </a:r>
            <a:r>
              <a:rPr lang="en-GB" dirty="0">
                <a:latin typeface="Helvetica Neue"/>
              </a:rPr>
              <a:t>, </a:t>
            </a:r>
            <a:r>
              <a:rPr lang="en-GB" dirty="0">
                <a:latin typeface="inherit"/>
                <a:hlinkClick r:id="rId11" tooltip="Green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green</a:t>
            </a:r>
            <a:r>
              <a:rPr lang="en-GB" dirty="0">
                <a:latin typeface="Helvetica Neue"/>
              </a:rPr>
              <a:t>, </a:t>
            </a:r>
            <a:r>
              <a:rPr lang="en-GB" dirty="0">
                <a:latin typeface="inherit"/>
                <a:hlinkClick r:id="rId12" tooltip="Blu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blue</a:t>
            </a:r>
            <a:r>
              <a:rPr lang="en-GB" dirty="0">
                <a:latin typeface="Helvetica Neue"/>
              </a:rPr>
              <a:t>, </a:t>
            </a:r>
            <a:r>
              <a:rPr lang="en-GB" dirty="0">
                <a:latin typeface="inherit"/>
                <a:hlinkClick r:id="rId13" tooltip="Indigo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indigo</a:t>
            </a:r>
            <a:r>
              <a:rPr lang="en-GB" dirty="0">
                <a:latin typeface="Helvetica Neue"/>
              </a:rPr>
              <a:t> to </a:t>
            </a:r>
            <a:r>
              <a:rPr lang="en-GB" dirty="0">
                <a:latin typeface="inherit"/>
                <a:hlinkClick r:id="rId14" tooltip="Violet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violet</a:t>
            </a:r>
            <a:r>
              <a:rPr lang="en-GB" dirty="0">
                <a:latin typeface="Helvetica Neue"/>
              </a:rPr>
              <a:t> on the inside.</a:t>
            </a:r>
          </a:p>
          <a:p>
            <a:pPr marL="0" indent="0" fontAlgn="base">
              <a:buNone/>
            </a:pPr>
            <a:r>
              <a:rPr lang="en-GB" dirty="0">
                <a:latin typeface="Helvetica Neue"/>
              </a:rPr>
              <a:t>A rainbow is created when light is bent (</a:t>
            </a:r>
            <a:r>
              <a:rPr lang="en-GB" dirty="0">
                <a:latin typeface="inherit"/>
                <a:hlinkClick r:id="rId15" tooltip="Refraction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refracted</a:t>
            </a:r>
            <a:r>
              <a:rPr lang="en-GB" dirty="0">
                <a:latin typeface="Helvetica Neue"/>
              </a:rPr>
              <a:t>) while entering a droplet of water and </a:t>
            </a:r>
            <a:r>
              <a:rPr lang="en-GB" dirty="0">
                <a:latin typeface="inherit"/>
                <a:hlinkClick r:id="rId16" tooltip="Reflection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reflected</a:t>
            </a:r>
            <a:r>
              <a:rPr lang="en-GB" dirty="0">
                <a:latin typeface="Helvetica Neue"/>
              </a:rPr>
              <a:t>. A rainbow is actually round. On the ground, the bottom part is hidden, but in the sky, like from a flying airplane, it can be seen as a circle.</a:t>
            </a:r>
          </a:p>
          <a:p>
            <a:pPr marL="0" indent="0" fontAlgn="base">
              <a:buNone/>
            </a:pPr>
            <a:r>
              <a:rPr lang="en-GB" dirty="0">
                <a:latin typeface="Helvetica Neue"/>
              </a:rPr>
              <a:t>Rainbows often appear after </a:t>
            </a:r>
            <a:r>
              <a:rPr lang="en-GB" dirty="0">
                <a:latin typeface="inherit"/>
                <a:hlinkClick r:id="rId17" tooltip="Storm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storms</a:t>
            </a:r>
            <a:r>
              <a:rPr lang="en-GB" dirty="0">
                <a:latin typeface="Helvetica Neue"/>
              </a:rPr>
              <a:t>, and are popular symbols for peace and harmony in many </a:t>
            </a:r>
            <a:r>
              <a:rPr lang="en-GB" dirty="0">
                <a:latin typeface="inherit"/>
                <a:hlinkClick r:id="rId18" tooltip="Cultur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cultures</a:t>
            </a:r>
            <a:r>
              <a:rPr lang="en-GB" dirty="0">
                <a:latin typeface="Helvetica Neue"/>
              </a:rPr>
              <a:t>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505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460B0EFB-53ED-4F35-B05D-F658EA021C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052" name="Picture 4" descr="Rainbow in a garden">
            <a:extLst>
              <a:ext uri="{FF2B5EF4-FFF2-40B4-BE49-F238E27FC236}">
                <a16:creationId xmlns:a16="http://schemas.microsoft.com/office/drawing/2014/main" id="{F822AD16-8DA7-4F91-B1B1-6D785A73C22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14" r="5059"/>
          <a:stretch/>
        </p:blipFill>
        <p:spPr bwMode="auto">
          <a:xfrm>
            <a:off x="-7366" y="10"/>
            <a:ext cx="4855591" cy="6857990"/>
          </a:xfrm>
          <a:custGeom>
            <a:avLst/>
            <a:gdLst/>
            <a:ahLst/>
            <a:cxnLst/>
            <a:rect l="l" t="t" r="r" b="b"/>
            <a:pathLst>
              <a:path w="4636517" h="6858000">
                <a:moveTo>
                  <a:pt x="0" y="0"/>
                </a:moveTo>
                <a:lnTo>
                  <a:pt x="4636517" y="0"/>
                </a:lnTo>
                <a:lnTo>
                  <a:pt x="4636517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Arc 74">
            <a:extLst>
              <a:ext uri="{FF2B5EF4-FFF2-40B4-BE49-F238E27FC236}">
                <a16:creationId xmlns:a16="http://schemas.microsoft.com/office/drawing/2014/main" id="{835EF3DD-7D43-4A27-8967-A92FD8CC93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73531" y="407987"/>
            <a:ext cx="2987899" cy="2987899"/>
          </a:xfrm>
          <a:prstGeom prst="arc">
            <a:avLst>
              <a:gd name="adj1" fmla="val 16200000"/>
              <a:gd name="adj2" fmla="val 256372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31C0AF-D579-49D8-AB99-A27FF9971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7048" y="407987"/>
            <a:ext cx="5721484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Cause: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BA5785-43B2-4790-B859-A7C56397A2AC}"/>
              </a:ext>
            </a:extLst>
          </p:cNvPr>
          <p:cNvSpPr txBox="1"/>
          <p:nvPr/>
        </p:nvSpPr>
        <p:spPr>
          <a:xfrm>
            <a:off x="5827048" y="1868487"/>
            <a:ext cx="572148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 dirty="0"/>
              <a:t>The rainbow affect can be seen when: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 dirty="0"/>
              <a:t>There are water drops in the air and the sun is giving light back of the observer at a low distance up or angle.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 dirty="0"/>
              <a:t>Rainbows always appear opposite from the sun: they form circles around the shadow of your head (which is the point opposite the sun).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 dirty="0"/>
              <a:t>Sunlight is white and is a mixture f many different colours.  </a:t>
            </a:r>
            <a:r>
              <a:rPr lang="en-US" sz="1300" dirty="0">
                <a:hlinkClick r:id="rId3" tooltip="Water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Water</a:t>
            </a:r>
            <a:r>
              <a:rPr lang="en-US" sz="1300" dirty="0"/>
              <a:t> and other materials bend the different colours at different angles, some more strongly than others. This is called </a:t>
            </a:r>
            <a:r>
              <a:rPr lang="en-US" sz="1300" dirty="0">
                <a:hlinkClick r:id="rId4" tooltip="Dispersion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dispersion</a:t>
            </a:r>
            <a:r>
              <a:rPr lang="en-US" sz="1300" dirty="0"/>
              <a:t>. By splitting up white light into separate colour, rainbows appear colorful even though the light hitting them is </a:t>
            </a:r>
            <a:r>
              <a:rPr lang="en-US" sz="1300" dirty="0">
                <a:hlinkClick r:id="rId5" tooltip="Whit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white</a:t>
            </a:r>
            <a:r>
              <a:rPr lang="en-US" sz="1300" dirty="0"/>
              <a:t>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 dirty="0"/>
              <a:t>The rainbow displays with the deepest effect in our minds take place when:</a:t>
            </a:r>
          </a:p>
          <a:p>
            <a:pPr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 dirty="0"/>
              <a:t>Half of the sky is still dark with draining </a:t>
            </a:r>
            <a:r>
              <a:rPr lang="en-US" sz="1300" dirty="0">
                <a:hlinkClick r:id="rId6" tooltip="Cloud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clouds</a:t>
            </a:r>
            <a:r>
              <a:rPr lang="en-US" sz="1300" dirty="0"/>
              <a:t>; and</a:t>
            </a:r>
          </a:p>
          <a:p>
            <a:pPr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 dirty="0"/>
              <a:t>the observer is at a place with clear sky above.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 dirty="0"/>
              <a:t>Another common place to see the rainbow effect is near </a:t>
            </a:r>
            <a:r>
              <a:rPr lang="en-US" sz="1300" dirty="0">
                <a:hlinkClick r:id="rId7" tooltip="Waterfall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waterfalls</a:t>
            </a:r>
            <a:r>
              <a:rPr lang="en-US" sz="1300" dirty="0"/>
              <a:t>. Parts of rainbows can be seen some of the time:</a:t>
            </a:r>
          </a:p>
          <a:p>
            <a:pPr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 dirty="0"/>
              <a:t>at the edges of clouds lit from the back; or</a:t>
            </a:r>
          </a:p>
          <a:p>
            <a:pPr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 dirty="0"/>
              <a:t>as upright bands of </a:t>
            </a:r>
            <a:r>
              <a:rPr lang="en-US" sz="1300" dirty="0">
                <a:hlinkClick r:id="rId8" tooltip="Spectrum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spectrum</a:t>
            </a:r>
            <a:r>
              <a:rPr lang="en-US" sz="1300" dirty="0"/>
              <a:t> in far away rain even if it does not fall on the earth.</a:t>
            </a:r>
          </a:p>
          <a:p>
            <a:pPr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 dirty="0"/>
              <a:t>An unnatural rainbow effect can also be made by spraying drops of water into the air on a sunny day.</a:t>
            </a:r>
          </a:p>
        </p:txBody>
      </p:sp>
    </p:spTree>
    <p:extLst>
      <p:ext uri="{BB962C8B-B14F-4D97-AF65-F5344CB8AC3E}">
        <p14:creationId xmlns:p14="http://schemas.microsoft.com/office/powerpoint/2010/main" val="8006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4273B3-0C75-4C84-8420-E8F2196783A0}"/>
              </a:ext>
            </a:extLst>
          </p:cNvPr>
          <p:cNvSpPr txBox="1"/>
          <p:nvPr/>
        </p:nvSpPr>
        <p:spPr>
          <a:xfrm>
            <a:off x="556260" y="411480"/>
            <a:ext cx="10812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nux Libertine"/>
              </a:rPr>
              <a:t>The seven colours of the rainbow</a:t>
            </a:r>
            <a:endParaRPr lang="en-GB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51B406-C862-47D9-9ADA-48028E887E19}"/>
              </a:ext>
            </a:extLst>
          </p:cNvPr>
          <p:cNvSpPr txBox="1"/>
          <p:nvPr/>
        </p:nvSpPr>
        <p:spPr>
          <a:xfrm>
            <a:off x="502920" y="1508760"/>
            <a:ext cx="114985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222222"/>
                </a:solidFill>
                <a:latin typeface="Helvetica Neue"/>
              </a:rPr>
              <a:t>The rainbow has no definite number of physical colours but seven are traditionally listed. Computer screens cannot show them precisely but can approximate them:</a:t>
            </a:r>
          </a:p>
          <a:p>
            <a:r>
              <a:rPr lang="en-GB" dirty="0">
                <a:solidFill>
                  <a:srgbClr val="222222"/>
                </a:solidFill>
                <a:latin typeface="Helvetica Neue"/>
              </a:rPr>
              <a:t>Red</a:t>
            </a:r>
          </a:p>
          <a:p>
            <a:r>
              <a:rPr lang="en-GB" dirty="0">
                <a:solidFill>
                  <a:srgbClr val="222222"/>
                </a:solidFill>
                <a:latin typeface="Helvetica Neue"/>
              </a:rPr>
              <a:t>Orange</a:t>
            </a:r>
          </a:p>
          <a:p>
            <a:r>
              <a:rPr lang="en-GB" dirty="0">
                <a:solidFill>
                  <a:srgbClr val="222222"/>
                </a:solidFill>
                <a:latin typeface="Helvetica Neue"/>
              </a:rPr>
              <a:t>Yellow</a:t>
            </a:r>
          </a:p>
          <a:p>
            <a:r>
              <a:rPr lang="en-GB" dirty="0">
                <a:solidFill>
                  <a:srgbClr val="222222"/>
                </a:solidFill>
                <a:latin typeface="Helvetica Neue"/>
              </a:rPr>
              <a:t>Green</a:t>
            </a:r>
          </a:p>
          <a:p>
            <a:r>
              <a:rPr lang="en-GB" dirty="0">
                <a:solidFill>
                  <a:srgbClr val="222222"/>
                </a:solidFill>
                <a:latin typeface="Helvetica Neue"/>
              </a:rPr>
              <a:t>Blue</a:t>
            </a:r>
          </a:p>
          <a:p>
            <a:r>
              <a:rPr lang="en-GB" dirty="0">
                <a:solidFill>
                  <a:srgbClr val="222222"/>
                </a:solidFill>
                <a:latin typeface="Helvetica Neue"/>
              </a:rPr>
              <a:t>Indigo</a:t>
            </a:r>
          </a:p>
          <a:p>
            <a:r>
              <a:rPr lang="en-GB" dirty="0">
                <a:solidFill>
                  <a:srgbClr val="222222"/>
                </a:solidFill>
                <a:latin typeface="Helvetica Neue"/>
              </a:rPr>
              <a:t>Violet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5800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olidDmnd">
          <a:fgClr>
            <a:srgbClr val="FF0000"/>
          </a:fgClr>
          <a:bgClr>
            <a:srgbClr val="92D05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ouble Rainbow with Niagara Falls">
            <a:extLst>
              <a:ext uri="{FF2B5EF4-FFF2-40B4-BE49-F238E27FC236}">
                <a16:creationId xmlns:a16="http://schemas.microsoft.com/office/drawing/2014/main" id="{DB4C70C8-66B7-4C81-9976-D2C4BD1485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025" y="1285875"/>
            <a:ext cx="645795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96BA43F-ECAB-4DDC-B897-D9255A63A4BF}"/>
              </a:ext>
            </a:extLst>
          </p:cNvPr>
          <p:cNvSpPr txBox="1"/>
          <p:nvPr/>
        </p:nvSpPr>
        <p:spPr>
          <a:xfrm>
            <a:off x="4586748" y="489462"/>
            <a:ext cx="2713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Niamh Haresceugh - Jones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757662-FF4D-4A6D-BA6B-6CEF6EADB950}"/>
              </a:ext>
            </a:extLst>
          </p:cNvPr>
          <p:cNvSpPr txBox="1"/>
          <p:nvPr/>
        </p:nvSpPr>
        <p:spPr>
          <a:xfrm>
            <a:off x="4562967" y="5953039"/>
            <a:ext cx="54749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 6! ( :</a:t>
            </a:r>
          </a:p>
        </p:txBody>
      </p:sp>
    </p:spTree>
    <p:extLst>
      <p:ext uri="{BB962C8B-B14F-4D97-AF65-F5344CB8AC3E}">
        <p14:creationId xmlns:p14="http://schemas.microsoft.com/office/powerpoint/2010/main" val="966681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446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Helvetica Neue</vt:lpstr>
      <vt:lpstr>inherit</vt:lpstr>
      <vt:lpstr>Linux Libertine</vt:lpstr>
      <vt:lpstr>Office Theme</vt:lpstr>
      <vt:lpstr>How are rainbows formed?</vt:lpstr>
      <vt:lpstr>Rainbow Facts: </vt:lpstr>
      <vt:lpstr>Cause: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are rainbows formed?</dc:title>
  <dc:creator>matthew jones</dc:creator>
  <cp:lastModifiedBy>Michelle Harvey</cp:lastModifiedBy>
  <cp:revision>2</cp:revision>
  <dcterms:created xsi:type="dcterms:W3CDTF">2020-09-25T09:08:52Z</dcterms:created>
  <dcterms:modified xsi:type="dcterms:W3CDTF">2020-09-25T10:47:45Z</dcterms:modified>
</cp:coreProperties>
</file>