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11"/>
  </p:notesMasterIdLst>
  <p:sldIdLst>
    <p:sldId id="256" r:id="rId2"/>
    <p:sldId id="265" r:id="rId3"/>
    <p:sldId id="266" r:id="rId4"/>
    <p:sldId id="267" r:id="rId5"/>
    <p:sldId id="258" r:id="rId6"/>
    <p:sldId id="262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E155E8"/>
    <a:srgbClr val="7A81FF"/>
    <a:srgbClr val="D883FF"/>
    <a:srgbClr val="FF85FF"/>
    <a:srgbClr val="FF8AD8"/>
    <a:srgbClr val="D6D6D6"/>
    <a:srgbClr val="0432FF"/>
    <a:srgbClr val="73FE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90"/>
  </p:normalViewPr>
  <p:slideViewPr>
    <p:cSldViewPr snapToGrid="0" snapToObjects="1">
      <p:cViewPr varScale="1">
        <p:scale>
          <a:sx n="69" d="100"/>
          <a:sy n="69" d="100"/>
        </p:scale>
        <p:origin x="55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8053D-6315-8D46-BAF1-E21D0C7906D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CC19B-2194-7048-AAC3-AFCFABE1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7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CC19B-2194-7048-AAC3-AFCFABE1C1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1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0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6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8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8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5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5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5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4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5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4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6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59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pb.org.uk/get-involved/activities/birdwatch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z2YXRazll4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hyperlink" Target="https://www.rspb.org.uk/get-involved/activities/birdwatch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7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in, bird with a red chest, with a colourful background">
            <a:extLst>
              <a:ext uri="{FF2B5EF4-FFF2-40B4-BE49-F238E27FC236}">
                <a16:creationId xmlns:a16="http://schemas.microsoft.com/office/drawing/2014/main" id="{F38271B1-5B42-4047-B6D9-1FE7A0B290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3" y="-1703580"/>
            <a:ext cx="12168453" cy="8104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115DAD-5172-6841-BEB1-297C863BE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Primary Forest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1C4E9-E3AC-FB45-BA92-99287340A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609889" cy="60525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Online Learning – Big Schools/garden Birdwatch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F777B2C-DA71-8144-A9D9-5EC37E77FC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5723" y="0"/>
            <a:ext cx="1846275" cy="112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26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46B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FB0E1-5302-3144-87BF-235D7708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FFFFFF"/>
                </a:solidFill>
              </a:rPr>
              <a:t>Did you know about…?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17" descr="Logo&#10;&#10;Description automatically generated">
            <a:extLst>
              <a:ext uri="{FF2B5EF4-FFF2-40B4-BE49-F238E27FC236}">
                <a16:creationId xmlns:a16="http://schemas.microsoft.com/office/drawing/2014/main" id="{40F8ADFE-8392-8F46-9C7E-97F92F21A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2335" y="1640436"/>
            <a:ext cx="6275667" cy="3577128"/>
          </a:xfrm>
          <a:prstGeom prst="rect">
            <a:avLst/>
          </a:prstGeom>
        </p:spPr>
      </p:pic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id="{428AB6C2-25A4-554D-810D-F185F8A1A246}"/>
              </a:ext>
            </a:extLst>
          </p:cNvPr>
          <p:cNvSpPr txBox="1"/>
          <p:nvPr/>
        </p:nvSpPr>
        <p:spPr>
          <a:xfrm>
            <a:off x="6711890" y="5456031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Click Here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49423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FFBF3-3724-EE44-BA7A-B501C200C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our Guest!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9A92EA-0637-FD4E-A766-A1CDF1DE9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0712" y="1967926"/>
            <a:ext cx="2864770" cy="400110"/>
          </a:xfrm>
          <a:solidFill>
            <a:srgbClr val="76D6FF"/>
          </a:solidFill>
        </p:spPr>
        <p:txBody>
          <a:bodyPr>
            <a:normAutofit fontScale="77500" lnSpcReduction="20000"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How to make Fat Balls;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5EF61-8425-4E44-B858-F71406F36911}"/>
              </a:ext>
            </a:extLst>
          </p:cNvPr>
          <p:cNvSpPr txBox="1"/>
          <p:nvPr/>
        </p:nvSpPr>
        <p:spPr>
          <a:xfrm>
            <a:off x="1230712" y="2418657"/>
            <a:ext cx="8247964" cy="400110"/>
          </a:xfrm>
          <a:prstGeom prst="rect">
            <a:avLst/>
          </a:prstGeom>
          <a:solidFill>
            <a:srgbClr val="0096FF"/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Step 1: Soften the fat – whether it’s lard or left over (cooled) cooking fat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1183A4-7F36-D54C-9AA3-7797B4111590}"/>
              </a:ext>
            </a:extLst>
          </p:cNvPr>
          <p:cNvSpPr txBox="1"/>
          <p:nvPr/>
        </p:nvSpPr>
        <p:spPr>
          <a:xfrm>
            <a:off x="1230712" y="2883979"/>
            <a:ext cx="8247964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Step 2: Mix the fat with the bird seed/ old cereal. You should have no fat blobs – it should all be mixed with the seeds especially inside the ball!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0C33C-C620-1F4A-8F6F-4FC909FACA70}"/>
              </a:ext>
            </a:extLst>
          </p:cNvPr>
          <p:cNvSpPr txBox="1"/>
          <p:nvPr/>
        </p:nvSpPr>
        <p:spPr>
          <a:xfrm>
            <a:off x="1230712" y="3648034"/>
            <a:ext cx="5851282" cy="400110"/>
          </a:xfrm>
          <a:prstGeom prst="rect">
            <a:avLst/>
          </a:prstGeom>
          <a:solidFill>
            <a:srgbClr val="73FEFF"/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Step 3: Use your hands to make into a ball shape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6A14E2-D14F-2F4C-890D-BBA47E75750D}"/>
              </a:ext>
            </a:extLst>
          </p:cNvPr>
          <p:cNvSpPr txBox="1"/>
          <p:nvPr/>
        </p:nvSpPr>
        <p:spPr>
          <a:xfrm>
            <a:off x="1230712" y="4112756"/>
            <a:ext cx="6911059" cy="40011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Step 4: Put outside (off the ground) and wait for any visitors</a:t>
            </a:r>
          </a:p>
        </p:txBody>
      </p:sp>
      <p:pic>
        <p:nvPicPr>
          <p:cNvPr id="15" name="Picture 14" descr="A person sitting on the ground&#10;&#10;Description automatically generated">
            <a:extLst>
              <a:ext uri="{FF2B5EF4-FFF2-40B4-BE49-F238E27FC236}">
                <a16:creationId xmlns:a16="http://schemas.microsoft.com/office/drawing/2014/main" id="{1EBAE619-B116-D945-8907-7B2521A3E7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27053" y="4590097"/>
            <a:ext cx="1816146" cy="1790913"/>
          </a:xfrm>
          <a:prstGeom prst="rect">
            <a:avLst/>
          </a:prstGeom>
        </p:spPr>
      </p:pic>
      <p:pic>
        <p:nvPicPr>
          <p:cNvPr id="25" name="Picture 24" descr="A close up of a tree&#10;&#10;Description automatically generated">
            <a:extLst>
              <a:ext uri="{FF2B5EF4-FFF2-40B4-BE49-F238E27FC236}">
                <a16:creationId xmlns:a16="http://schemas.microsoft.com/office/drawing/2014/main" id="{E528D37B-FB0A-714B-A2ED-432B0D3A91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497" y="3610222"/>
            <a:ext cx="2025798" cy="2712226"/>
          </a:xfrm>
          <a:prstGeom prst="rect">
            <a:avLst/>
          </a:prstGeom>
        </p:spPr>
      </p:pic>
      <p:pic>
        <p:nvPicPr>
          <p:cNvPr id="27" name="Picture 26" descr="A bowl of food on a plate&#10;&#10;Description automatically generated">
            <a:extLst>
              <a:ext uri="{FF2B5EF4-FFF2-40B4-BE49-F238E27FC236}">
                <a16:creationId xmlns:a16="http://schemas.microsoft.com/office/drawing/2014/main" id="{6E6BB25B-6472-6D4B-B2E1-BB6ABD58B9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79233" y="4511442"/>
            <a:ext cx="1816148" cy="1948220"/>
          </a:xfrm>
          <a:prstGeom prst="rect">
            <a:avLst/>
          </a:prstGeom>
        </p:spPr>
      </p:pic>
      <p:sp>
        <p:nvSpPr>
          <p:cNvPr id="30" name="Oval Callout 29">
            <a:extLst>
              <a:ext uri="{FF2B5EF4-FFF2-40B4-BE49-F238E27FC236}">
                <a16:creationId xmlns:a16="http://schemas.microsoft.com/office/drawing/2014/main" id="{F24D386E-5922-9943-868C-019731755AB7}"/>
              </a:ext>
            </a:extLst>
          </p:cNvPr>
          <p:cNvSpPr/>
          <p:nvPr/>
        </p:nvSpPr>
        <p:spPr>
          <a:xfrm>
            <a:off x="9581882" y="2141108"/>
            <a:ext cx="2459864" cy="1450757"/>
          </a:xfrm>
          <a:prstGeom prst="wedgeEllipseCallout">
            <a:avLst>
              <a:gd name="adj1" fmla="val -11932"/>
              <a:gd name="adj2" fmla="val 74041"/>
            </a:avLst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Top Tip: Use cookies cutters to make different shapes!</a:t>
            </a:r>
          </a:p>
        </p:txBody>
      </p:sp>
      <p:pic>
        <p:nvPicPr>
          <p:cNvPr id="34" name="Picture 33" descr="A person sitting on a bench&#10;&#10;Description automatically generated">
            <a:extLst>
              <a:ext uri="{FF2B5EF4-FFF2-40B4-BE49-F238E27FC236}">
                <a16:creationId xmlns:a16="http://schemas.microsoft.com/office/drawing/2014/main" id="{A058BD55-A17C-0F4C-B8FF-CD10A5EEBF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13817" y="4590096"/>
            <a:ext cx="1816146" cy="1790914"/>
          </a:xfrm>
          <a:prstGeom prst="rect">
            <a:avLst/>
          </a:prstGeom>
        </p:spPr>
      </p:pic>
      <p:pic>
        <p:nvPicPr>
          <p:cNvPr id="36" name="Picture 35" descr="Birds on power lines">
            <a:extLst>
              <a:ext uri="{FF2B5EF4-FFF2-40B4-BE49-F238E27FC236}">
                <a16:creationId xmlns:a16="http://schemas.microsoft.com/office/drawing/2014/main" id="{EBBB4B01-F399-8F42-8D44-DBED3E2586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344" y="0"/>
            <a:ext cx="2782221" cy="185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 animBg="1"/>
      <p:bldP spid="8" grpId="0" animBg="1"/>
      <p:bldP spid="9" grpId="0" animBg="1"/>
      <p:bldP spid="10" grpId="0" animBg="1"/>
      <p:bldP spid="11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D791B-FA60-C148-92CF-683380D8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Still a little peckish?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1764C-4E2C-2642-A4A4-74433581EF59}"/>
              </a:ext>
            </a:extLst>
          </p:cNvPr>
          <p:cNvSpPr txBox="1"/>
          <p:nvPr/>
        </p:nvSpPr>
        <p:spPr>
          <a:xfrm>
            <a:off x="1097280" y="2066544"/>
            <a:ext cx="4527201" cy="461665"/>
          </a:xfrm>
          <a:prstGeom prst="rect">
            <a:avLst/>
          </a:prstGeom>
          <a:solidFill>
            <a:srgbClr val="FF85FF"/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How to make an apple feeder;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199101-EC12-414E-8B06-0547FAEACCC6}"/>
              </a:ext>
            </a:extLst>
          </p:cNvPr>
          <p:cNvSpPr txBox="1"/>
          <p:nvPr/>
        </p:nvSpPr>
        <p:spPr>
          <a:xfrm>
            <a:off x="1097280" y="2628114"/>
            <a:ext cx="5652509" cy="400110"/>
          </a:xfrm>
          <a:prstGeom prst="rect">
            <a:avLst/>
          </a:prstGeom>
          <a:solidFill>
            <a:srgbClr val="FF8AD8"/>
          </a:solidFill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Step 1: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Get an apple and some sunflower seeds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6957D-8346-B946-B612-E2122950BAA1}"/>
              </a:ext>
            </a:extLst>
          </p:cNvPr>
          <p:cNvSpPr txBox="1"/>
          <p:nvPr/>
        </p:nvSpPr>
        <p:spPr>
          <a:xfrm>
            <a:off x="1099972" y="3207972"/>
            <a:ext cx="7166204" cy="707886"/>
          </a:xfrm>
          <a:prstGeom prst="rect">
            <a:avLst/>
          </a:prstGeom>
          <a:solidFill>
            <a:srgbClr val="D883FF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Using the pointy end of the sunflower seed push them into the apple. Add as many seed as possible to your apple!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9C21D8-66F7-8A45-8BAC-169357F04757}"/>
              </a:ext>
            </a:extLst>
          </p:cNvPr>
          <p:cNvSpPr txBox="1"/>
          <p:nvPr/>
        </p:nvSpPr>
        <p:spPr>
          <a:xfrm>
            <a:off x="1097280" y="4099827"/>
            <a:ext cx="7029745" cy="400110"/>
          </a:xfrm>
          <a:prstGeom prst="rect">
            <a:avLst/>
          </a:prstGeom>
          <a:solidFill>
            <a:srgbClr val="7A81FF"/>
          </a:solidFill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Step 3: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Attach sting to the stalk or place on bird feeder table </a:t>
            </a:r>
          </a:p>
        </p:txBody>
      </p:sp>
      <p:pic>
        <p:nvPicPr>
          <p:cNvPr id="27" name="Picture 26" descr="A picture containing outdoor, grass, field, small&#10;&#10;Description automatically generated">
            <a:extLst>
              <a:ext uri="{FF2B5EF4-FFF2-40B4-BE49-F238E27FC236}">
                <a16:creationId xmlns:a16="http://schemas.microsoft.com/office/drawing/2014/main" id="{FF8B388F-D60A-0F4C-B85B-FC163EF5EE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2107" y="1914507"/>
            <a:ext cx="3637183" cy="4370640"/>
          </a:xfrm>
          <a:prstGeom prst="rect">
            <a:avLst/>
          </a:prstGeom>
        </p:spPr>
      </p:pic>
      <p:sp>
        <p:nvSpPr>
          <p:cNvPr id="35" name="Cloud Callout 34">
            <a:extLst>
              <a:ext uri="{FF2B5EF4-FFF2-40B4-BE49-F238E27FC236}">
                <a16:creationId xmlns:a16="http://schemas.microsoft.com/office/drawing/2014/main" id="{E558CEA6-6D7D-FF4D-801E-C1104452EDE8}"/>
              </a:ext>
            </a:extLst>
          </p:cNvPr>
          <p:cNvSpPr/>
          <p:nvPr/>
        </p:nvSpPr>
        <p:spPr>
          <a:xfrm>
            <a:off x="5513417" y="4683905"/>
            <a:ext cx="2613608" cy="1601241"/>
          </a:xfrm>
          <a:prstGeom prst="cloudCallout">
            <a:avLst>
              <a:gd name="adj1" fmla="val -68750"/>
              <a:gd name="adj2" fmla="val 28853"/>
            </a:avLst>
          </a:prstGeom>
          <a:solidFill>
            <a:srgbClr val="E155E8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Can you make a pattern on your apple with the seeds?</a:t>
            </a:r>
          </a:p>
        </p:txBody>
      </p:sp>
      <p:pic>
        <p:nvPicPr>
          <p:cNvPr id="37" name="Picture 36" descr="A picture containing child, little, young, child&#10;&#10;Description automatically generated">
            <a:extLst>
              <a:ext uri="{FF2B5EF4-FFF2-40B4-BE49-F238E27FC236}">
                <a16:creationId xmlns:a16="http://schemas.microsoft.com/office/drawing/2014/main" id="{C99EC7FE-4A26-5145-8A81-AA32C29DF6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91223" y="4247176"/>
            <a:ext cx="1756524" cy="24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Event!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D0E8E-5C85-6743-9310-D1C4B00525A6}"/>
              </a:ext>
            </a:extLst>
          </p:cNvPr>
          <p:cNvSpPr txBox="1"/>
          <p:nvPr/>
        </p:nvSpPr>
        <p:spPr>
          <a:xfrm>
            <a:off x="4128802" y="2634692"/>
            <a:ext cx="7994304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here to find the Big Garden Bird Watch live webcam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https://www.youtube.com/watch?v=z2YXRazll4Y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EA4E60-8DCA-FF42-979D-CB1E99630A6E}"/>
              </a:ext>
            </a:extLst>
          </p:cNvPr>
          <p:cNvSpPr txBox="1"/>
          <p:nvPr/>
        </p:nvSpPr>
        <p:spPr>
          <a:xfrm>
            <a:off x="4128802" y="3590682"/>
            <a:ext cx="7026878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many birds can you count on the webcam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23925-54AD-734C-A07A-E3BAAF1A22B3}"/>
              </a:ext>
            </a:extLst>
          </p:cNvPr>
          <p:cNvSpPr txBox="1"/>
          <p:nvPr/>
        </p:nvSpPr>
        <p:spPr>
          <a:xfrm>
            <a:off x="4128802" y="2048034"/>
            <a:ext cx="6224781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your garden isn’t very chirpy – don’t worry!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828BE7BB-317B-A249-B139-AEF469937F65}"/>
              </a:ext>
            </a:extLst>
          </p:cNvPr>
          <p:cNvSpPr/>
          <p:nvPr/>
        </p:nvSpPr>
        <p:spPr>
          <a:xfrm>
            <a:off x="9409790" y="4296687"/>
            <a:ext cx="2507087" cy="1450757"/>
          </a:xfrm>
          <a:prstGeom prst="cloudCallout">
            <a:avLst>
              <a:gd name="adj1" fmla="val -28025"/>
              <a:gd name="adj2" fmla="val 75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was your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bird?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4512B9-9AAE-426A-81DE-CB18147609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23" y="1961831"/>
            <a:ext cx="3716928" cy="2111099"/>
          </a:xfrm>
          <a:prstGeom prst="rect">
            <a:avLst/>
          </a:prstGeom>
        </p:spPr>
      </p:pic>
      <p:sp>
        <p:nvSpPr>
          <p:cNvPr id="16" name="Cloud Callout 15">
            <a:extLst>
              <a:ext uri="{FF2B5EF4-FFF2-40B4-BE49-F238E27FC236}">
                <a16:creationId xmlns:a16="http://schemas.microsoft.com/office/drawing/2014/main" id="{ECBB98AC-5C0E-2D4C-943D-F49EF60225EC}"/>
              </a:ext>
            </a:extLst>
          </p:cNvPr>
          <p:cNvSpPr/>
          <p:nvPr/>
        </p:nvSpPr>
        <p:spPr>
          <a:xfrm>
            <a:off x="275123" y="4844716"/>
            <a:ext cx="2507087" cy="1450757"/>
          </a:xfrm>
          <a:prstGeom prst="cloudCallout">
            <a:avLst>
              <a:gd name="adj1" fmla="val 5530"/>
              <a:gd name="adj2" fmla="val -101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 you think the birds are eating?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Callout 16">
            <a:extLst>
              <a:ext uri="{FF2B5EF4-FFF2-40B4-BE49-F238E27FC236}">
                <a16:creationId xmlns:a16="http://schemas.microsoft.com/office/drawing/2014/main" id="{EC5E075F-200D-0449-AEC9-29055B3F9747}"/>
              </a:ext>
            </a:extLst>
          </p:cNvPr>
          <p:cNvSpPr/>
          <p:nvPr/>
        </p:nvSpPr>
        <p:spPr>
          <a:xfrm>
            <a:off x="3097113" y="4395262"/>
            <a:ext cx="2507087" cy="1450757"/>
          </a:xfrm>
          <a:prstGeom prst="cloudCallout">
            <a:avLst>
              <a:gd name="adj1" fmla="val -40189"/>
              <a:gd name="adj2" fmla="val -95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many birds can you see here?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Content Placeholder 17" descr="Logo&#10;&#10;Description automatically generated">
            <a:extLst>
              <a:ext uri="{FF2B5EF4-FFF2-40B4-BE49-F238E27FC236}">
                <a16:creationId xmlns:a16="http://schemas.microsoft.com/office/drawing/2014/main" id="{5DC2BF9A-63D5-B24E-9DB2-B9CDD4551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324" y="4187670"/>
            <a:ext cx="3483715" cy="1985716"/>
          </a:xfrm>
          <a:prstGeom prst="rect">
            <a:avLst/>
          </a:prstGeom>
        </p:spPr>
      </p:pic>
      <p:pic>
        <p:nvPicPr>
          <p:cNvPr id="19" name="Picture 18" descr="Two small birds on autumn foliage during a snowfall">
            <a:extLst>
              <a:ext uri="{FF2B5EF4-FFF2-40B4-BE49-F238E27FC236}">
                <a16:creationId xmlns:a16="http://schemas.microsoft.com/office/drawing/2014/main" id="{A46134F0-552A-2740-B344-873BDF5AF6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7918" y="65959"/>
            <a:ext cx="2660041" cy="18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1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16" y="925351"/>
            <a:ext cx="10058400" cy="95410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How to take part in the survey…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5AAE2-5B47-3540-822D-4B78EF6B377B}"/>
              </a:ext>
            </a:extLst>
          </p:cNvPr>
          <p:cNvSpPr txBox="1"/>
          <p:nvPr/>
        </p:nvSpPr>
        <p:spPr>
          <a:xfrm>
            <a:off x="8774849" y="3435841"/>
            <a:ext cx="3137022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TOP TIP: Put some bird food out a few days before you count the birds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61AA9D56-AE1D-DE4F-91FF-248D36697D5F}"/>
              </a:ext>
            </a:extLst>
          </p:cNvPr>
          <p:cNvSpPr/>
          <p:nvPr/>
        </p:nvSpPr>
        <p:spPr>
          <a:xfrm>
            <a:off x="9242166" y="109245"/>
            <a:ext cx="2551620" cy="1770213"/>
          </a:xfrm>
          <a:prstGeom prst="cloud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Count the birds from one place, for one hour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01E24-D903-4EB8-A724-E306616BA9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621" y="2177962"/>
            <a:ext cx="1609137" cy="1072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9C1301-BBF9-42C7-AA71-5F82AD8A2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03" y="25247"/>
            <a:ext cx="1855073" cy="954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AE838F-4346-475A-A9A6-F5693CC39B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470" y="79248"/>
            <a:ext cx="1855073" cy="9541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B0ED03-191B-4A9F-9C2A-BE97C6CB0F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3757" y="4555262"/>
            <a:ext cx="2285428" cy="159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EEB2D3-FF99-49D0-BE73-B30046D9E8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584" y="0"/>
            <a:ext cx="1855073" cy="9541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6F08EF-D22C-4C3F-BCE1-65DDD10474F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530" y="-127790"/>
            <a:ext cx="2532122" cy="12901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72EAC7-B0F9-634A-9324-8BCB8188A97E}"/>
              </a:ext>
            </a:extLst>
          </p:cNvPr>
          <p:cNvSpPr txBox="1"/>
          <p:nvPr/>
        </p:nvSpPr>
        <p:spPr>
          <a:xfrm>
            <a:off x="146304" y="1980469"/>
            <a:ext cx="862854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1 Pick a time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can choose any hour between Friday 29th and Sunday 31st January 2021. So whether you’re an early bird or a night owl, you can still take part.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77C2E-F363-DE4B-9E9D-ECBE1A85D931}"/>
              </a:ext>
            </a:extLst>
          </p:cNvPr>
          <p:cNvSpPr txBox="1"/>
          <p:nvPr/>
        </p:nvSpPr>
        <p:spPr>
          <a:xfrm>
            <a:off x="146304" y="3091205"/>
            <a:ext cx="8485632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2 What did you see?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Count the birds you see in your garden, from your balcony or window. To avoid double-counting, just record 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highest number of each bird species you see at any one time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– not a running total.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3914B-19C5-FC4C-988F-EDFC7CE10C3B}"/>
              </a:ext>
            </a:extLst>
          </p:cNvPr>
          <p:cNvSpPr txBox="1"/>
          <p:nvPr/>
        </p:nvSpPr>
        <p:spPr>
          <a:xfrm>
            <a:off x="2764120" y="4555262"/>
            <a:ext cx="5973659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3 Submit your results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Online: You can submit your results online at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https://www.rspb.org.uk/get-involved/activities/birdwatch/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from 29 January until 19 February.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E68A49C8-501C-2F4E-9CE4-466CAA56258A}"/>
              </a:ext>
            </a:extLst>
          </p:cNvPr>
          <p:cNvSpPr/>
          <p:nvPr/>
        </p:nvSpPr>
        <p:spPr>
          <a:xfrm>
            <a:off x="-3803" y="4498665"/>
            <a:ext cx="2662282" cy="2075875"/>
          </a:xfrm>
          <a:prstGeom prst="wedgeEllipseCallou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*This year our advice is to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take part in the safety of your own home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674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D491-855B-2F46-9F39-4613F758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Whose t-who?...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0F181-B8C6-B34E-A6F5-6D76DF174FEF}"/>
              </a:ext>
            </a:extLst>
          </p:cNvPr>
          <p:cNvSpPr txBox="1"/>
          <p:nvPr/>
        </p:nvSpPr>
        <p:spPr>
          <a:xfrm>
            <a:off x="214408" y="2012325"/>
            <a:ext cx="33608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looking 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colours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shape and size we can name the birds we see.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A5AAE2-5B47-3540-822D-4B78EF6B377B}"/>
              </a:ext>
            </a:extLst>
          </p:cNvPr>
          <p:cNvSpPr txBox="1"/>
          <p:nvPr/>
        </p:nvSpPr>
        <p:spPr>
          <a:xfrm>
            <a:off x="214407" y="5120641"/>
            <a:ext cx="3360801" cy="1015663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you able to draw the birds that you have seen? What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colours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will you use?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B04833-F978-784C-AFE6-664C1FB1A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524" y="2012325"/>
            <a:ext cx="6637154" cy="2212385"/>
          </a:xfrm>
          <a:prstGeom prst="rect">
            <a:avLst/>
          </a:prstGeom>
        </p:spPr>
      </p:pic>
      <p:sp>
        <p:nvSpPr>
          <p:cNvPr id="26" name="Cloud Callout 25">
            <a:extLst>
              <a:ext uri="{FF2B5EF4-FFF2-40B4-BE49-F238E27FC236}">
                <a16:creationId xmlns:a16="http://schemas.microsoft.com/office/drawing/2014/main" id="{B3852A2C-BD03-AE46-A8A8-38C8641D34C0}"/>
              </a:ext>
            </a:extLst>
          </p:cNvPr>
          <p:cNvSpPr/>
          <p:nvPr/>
        </p:nvSpPr>
        <p:spPr>
          <a:xfrm>
            <a:off x="8457287" y="4499674"/>
            <a:ext cx="2738478" cy="1636629"/>
          </a:xfrm>
          <a:prstGeom prst="cloudCallout">
            <a:avLst>
              <a:gd name="adj1" fmla="val 1223"/>
              <a:gd name="adj2" fmla="val -94699"/>
            </a:avLst>
          </a:prstGeom>
          <a:solidFill>
            <a:srgbClr val="94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bird has a red/ orange chest?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828BE7BB-317B-A249-B139-AEF469937F65}"/>
              </a:ext>
            </a:extLst>
          </p:cNvPr>
          <p:cNvSpPr/>
          <p:nvPr/>
        </p:nvSpPr>
        <p:spPr>
          <a:xfrm>
            <a:off x="4597758" y="4403816"/>
            <a:ext cx="2738478" cy="1960408"/>
          </a:xfrm>
          <a:prstGeom prst="cloudCallout">
            <a:avLst>
              <a:gd name="adj1" fmla="val -22536"/>
              <a:gd name="adj2" fmla="val -82383"/>
            </a:avLst>
          </a:prstGeom>
          <a:solidFill>
            <a:srgbClr val="94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bird is the biggest here?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097370-3C45-8C46-88F8-6CB13A36FD09}"/>
              </a:ext>
            </a:extLst>
          </p:cNvPr>
          <p:cNvSpPr txBox="1"/>
          <p:nvPr/>
        </p:nvSpPr>
        <p:spPr>
          <a:xfrm>
            <a:off x="184722" y="3566483"/>
            <a:ext cx="3325851" cy="1200329"/>
          </a:xfrm>
          <a:prstGeom prst="rect">
            <a:avLst/>
          </a:prstGeom>
          <a:solidFill>
            <a:srgbClr val="FFD579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 you name the birds in your garden or on the live webcam?</a:t>
            </a:r>
          </a:p>
        </p:txBody>
      </p:sp>
      <p:pic>
        <p:nvPicPr>
          <p:cNvPr id="16" name="Picture 15" descr="Snowy owl sitting in a snowy field">
            <a:extLst>
              <a:ext uri="{FF2B5EF4-FFF2-40B4-BE49-F238E27FC236}">
                <a16:creationId xmlns:a16="http://schemas.microsoft.com/office/drawing/2014/main" id="{EABD5130-005C-CF45-8E39-DC8A565FA0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480" y="-49131"/>
            <a:ext cx="2615241" cy="192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  <p:bldP spid="26" grpId="0" animBg="1"/>
      <p:bldP spid="11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3E0C-FC8F-B146-ACD2-94EBD61A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Mindfulness Moment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625E0-0BC4-9F49-B57F-7FAE11F24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13" y="2108201"/>
            <a:ext cx="2524127" cy="1212682"/>
          </a:xfrm>
          <a:solidFill>
            <a:schemeClr val="tx2">
              <a:lumMod val="90000"/>
              <a:lumOff val="10000"/>
            </a:schemeClr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and listen to the birds and other wildlife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1CD47-48BE-824C-ACF4-8452228240FD}"/>
              </a:ext>
            </a:extLst>
          </p:cNvPr>
          <p:cNvSpPr txBox="1"/>
          <p:nvPr/>
        </p:nvSpPr>
        <p:spPr>
          <a:xfrm>
            <a:off x="2989541" y="2254134"/>
            <a:ext cx="6090159" cy="83099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Find a nice spot to sit (outside in morning or dusk if possible!)…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F15404-4A13-4640-8D22-C9E27895D52F}"/>
              </a:ext>
            </a:extLst>
          </p:cNvPr>
          <p:cNvSpPr txBox="1"/>
          <p:nvPr/>
        </p:nvSpPr>
        <p:spPr>
          <a:xfrm>
            <a:off x="3805942" y="3660103"/>
            <a:ext cx="3624710" cy="46166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birds that you can see?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AF687-FA85-4A43-A7F8-D04DDF00794A}"/>
              </a:ext>
            </a:extLst>
          </p:cNvPr>
          <p:cNvSpPr txBox="1"/>
          <p:nvPr/>
        </p:nvSpPr>
        <p:spPr>
          <a:xfrm>
            <a:off x="3733036" y="4188367"/>
            <a:ext cx="3744936" cy="4616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birds that you can hear?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A1ECF1-F528-D74D-9B7B-E2DFCFB6A0CF}"/>
              </a:ext>
            </a:extLst>
          </p:cNvPr>
          <p:cNvSpPr txBox="1"/>
          <p:nvPr/>
        </p:nvSpPr>
        <p:spPr>
          <a:xfrm>
            <a:off x="3586362" y="4705726"/>
            <a:ext cx="4038285" cy="46166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 places a bird could perch?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7986A-DFF1-5F46-9B9B-7EBDE152524C}"/>
              </a:ext>
            </a:extLst>
          </p:cNvPr>
          <p:cNvSpPr txBox="1"/>
          <p:nvPr/>
        </p:nvSpPr>
        <p:spPr>
          <a:xfrm>
            <a:off x="3637657" y="5233020"/>
            <a:ext cx="3935693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places a bird could hide? 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916DB620-DB8F-E24C-8822-8E05345C2A5A}"/>
              </a:ext>
            </a:extLst>
          </p:cNvPr>
          <p:cNvSpPr/>
          <p:nvPr/>
        </p:nvSpPr>
        <p:spPr>
          <a:xfrm>
            <a:off x="8794468" y="3837657"/>
            <a:ext cx="3030296" cy="2032000"/>
          </a:xfrm>
          <a:prstGeom prst="cloudCallout">
            <a:avLst>
              <a:gd name="adj1" fmla="val 26844"/>
              <a:gd name="adj2" fmla="val 634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you imagine that you are a bird?  How would you feel with wings?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DA1720-8094-EE48-8E1E-18DDF081D89D}"/>
              </a:ext>
            </a:extLst>
          </p:cNvPr>
          <p:cNvSpPr txBox="1"/>
          <p:nvPr/>
        </p:nvSpPr>
        <p:spPr>
          <a:xfrm>
            <a:off x="4571952" y="3165138"/>
            <a:ext cx="2092689" cy="4616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Can you Find…</a:t>
            </a:r>
          </a:p>
        </p:txBody>
      </p:sp>
      <p:pic>
        <p:nvPicPr>
          <p:cNvPr id="16" name="Graphic 15" descr="Eyes with solid fill">
            <a:extLst>
              <a:ext uri="{FF2B5EF4-FFF2-40B4-BE49-F238E27FC236}">
                <a16:creationId xmlns:a16="http://schemas.microsoft.com/office/drawing/2014/main" id="{E6A109AD-B1A1-EC4D-9A2F-58990C294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84354" y="3433735"/>
            <a:ext cx="914400" cy="914400"/>
          </a:xfrm>
          <a:prstGeom prst="rect">
            <a:avLst/>
          </a:prstGeom>
        </p:spPr>
      </p:pic>
      <p:pic>
        <p:nvPicPr>
          <p:cNvPr id="18" name="Graphic 17" descr="Ear outline">
            <a:extLst>
              <a:ext uri="{FF2B5EF4-FFF2-40B4-BE49-F238E27FC236}">
                <a16:creationId xmlns:a16="http://schemas.microsoft.com/office/drawing/2014/main" id="{2F1A133D-51A2-D948-BDD9-F0E74110F8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12789" y="3993444"/>
            <a:ext cx="9144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1A276E-F8D4-44B1-B7C2-E377B2C3D92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8059" y="1212954"/>
            <a:ext cx="2107929" cy="2107929"/>
          </a:xfrm>
          <a:prstGeom prst="rect">
            <a:avLst/>
          </a:prstGeom>
        </p:spPr>
      </p:pic>
      <p:pic>
        <p:nvPicPr>
          <p:cNvPr id="10" name="Picture 9" descr="European &lt;strong&gt;robin&lt;/strong&gt; - Simple English Wikipedia, the free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059160"/>
            <a:ext cx="1976886" cy="181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D16D4-3B02-1147-B512-E5D39A1D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did you get on?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D84276F4-7A70-4340-BF98-6C7968D34C84}"/>
              </a:ext>
            </a:extLst>
          </p:cNvPr>
          <p:cNvSpPr/>
          <p:nvPr/>
        </p:nvSpPr>
        <p:spPr>
          <a:xfrm>
            <a:off x="4069080" y="2201738"/>
            <a:ext cx="3358810" cy="2942335"/>
          </a:xfrm>
          <a:prstGeom prst="cloudCallout">
            <a:avLst>
              <a:gd name="adj1" fmla="val -65277"/>
              <a:gd name="adj2" fmla="val -41920"/>
            </a:avLst>
          </a:prstGeom>
          <a:solidFill>
            <a:srgbClr val="E155E8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 was your </a:t>
            </a:r>
            <a:r>
              <a:rPr lang="en-GB" sz="2400" b="1" dirty="0"/>
              <a:t>favourite</a:t>
            </a:r>
            <a:r>
              <a:rPr lang="en-US" sz="2400" b="1" dirty="0"/>
              <a:t> activity?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C7876F-A97E-A542-9DBC-E43741C99C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797" y="3240784"/>
            <a:ext cx="1903289" cy="1903289"/>
          </a:xfrm>
          <a:prstGeom prst="rect">
            <a:avLst/>
          </a:prstGeom>
        </p:spPr>
      </p:pic>
      <p:pic>
        <p:nvPicPr>
          <p:cNvPr id="16" name="Content Placeholder 17" descr="Logo&#10;&#10;Description automatically generated">
            <a:extLst>
              <a:ext uri="{FF2B5EF4-FFF2-40B4-BE49-F238E27FC236}">
                <a16:creationId xmlns:a16="http://schemas.microsoft.com/office/drawing/2014/main" id="{CDCCFB48-F9F9-9E45-84C4-BF2648C69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236" y="4241019"/>
            <a:ext cx="3168612" cy="1806107"/>
          </a:xfrm>
          <a:prstGeom prst="rect">
            <a:avLst/>
          </a:prstGeom>
        </p:spPr>
      </p:pic>
      <p:pic>
        <p:nvPicPr>
          <p:cNvPr id="17" name="Picture 16" descr="A bowl of food on a plate&#10;&#10;Description automatically generated">
            <a:extLst>
              <a:ext uri="{FF2B5EF4-FFF2-40B4-BE49-F238E27FC236}">
                <a16:creationId xmlns:a16="http://schemas.microsoft.com/office/drawing/2014/main" id="{2D4058CE-698A-6F4B-96A8-A3C2608C34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983972" y="2154419"/>
            <a:ext cx="1301431" cy="13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3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412439"/>
      </a:dk2>
      <a:lt2>
        <a:srgbClr val="E8E2E4"/>
      </a:lt2>
      <a:accent1>
        <a:srgbClr val="46B290"/>
      </a:accent1>
      <a:accent2>
        <a:srgbClr val="3BB15B"/>
      </a:accent2>
      <a:accent3>
        <a:srgbClr val="57B447"/>
      </a:accent3>
      <a:accent4>
        <a:srgbClr val="7BAE3A"/>
      </a:accent4>
      <a:accent5>
        <a:srgbClr val="A3A541"/>
      </a:accent5>
      <a:accent6>
        <a:srgbClr val="B1833B"/>
      </a:accent6>
      <a:hlink>
        <a:srgbClr val="78892D"/>
      </a:hlink>
      <a:folHlink>
        <a:srgbClr val="7F7F7F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567</Words>
  <Application>Microsoft Office PowerPoint</Application>
  <PresentationFormat>Widescreen</PresentationFormat>
  <Paragraphs>53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Tw Cen MT</vt:lpstr>
      <vt:lpstr>Wingdings</vt:lpstr>
      <vt:lpstr>RetrospectVTI</vt:lpstr>
      <vt:lpstr>Primary Forest School</vt:lpstr>
      <vt:lpstr>Did you know about…?</vt:lpstr>
      <vt:lpstr>Be our Guest!</vt:lpstr>
      <vt:lpstr>Still a little peckish?</vt:lpstr>
      <vt:lpstr>The Main Event!</vt:lpstr>
      <vt:lpstr>How to take part in the survey…</vt:lpstr>
      <vt:lpstr>Whose t-who?...</vt:lpstr>
      <vt:lpstr>Mindfulness Moment</vt:lpstr>
      <vt:lpstr>How did you get 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Forest School</dc:title>
  <dc:creator>Blackwood, Ellen</dc:creator>
  <cp:lastModifiedBy>V Anson</cp:lastModifiedBy>
  <cp:revision>12</cp:revision>
  <dcterms:created xsi:type="dcterms:W3CDTF">2021-01-24T22:26:30Z</dcterms:created>
  <dcterms:modified xsi:type="dcterms:W3CDTF">2021-01-25T19:56:47Z</dcterms:modified>
</cp:coreProperties>
</file>