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9633D-2C9F-40E7-B067-ACFAEB106F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7FE4AB-BC1B-4FAE-A58B-735124E1C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54F1E-BEBE-47FA-B42E-ED3E7950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463-B3EA-4864-B310-8DEF9BBAE5B1}" type="datetimeFigureOut">
              <a:rPr lang="en-GB" smtClean="0"/>
              <a:t>05/12/2022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14954-E6A4-4C84-906F-CF3970EB1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E4819-0713-4087-BFB6-9DA63226F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E27-9060-4505-8FDC-132A4C79A7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74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12C6A-EDBF-446D-8648-8B72B7448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05940-596B-44CF-8126-798EB73CF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4A471-F99D-486A-9758-F2D3ED0F8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463-B3EA-4864-B310-8DEF9BBAE5B1}" type="datetimeFigureOut">
              <a:rPr lang="en-GB" smtClean="0"/>
              <a:t>05/12/2022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8834C-7FBC-4498-AF79-51E2A8409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0D958-B083-4B62-8C34-C53DC84F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E27-9060-4505-8FDC-132A4C79A7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89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5716DD-9818-4480-9B51-9E1BDA18E1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3BA28E-3F5D-4152-85EF-A598EB329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4C56B-0F70-4BD4-A979-039FAB500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463-B3EA-4864-B310-8DEF9BBAE5B1}" type="datetimeFigureOut">
              <a:rPr lang="en-GB" smtClean="0"/>
              <a:t>05/12/2022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2C53F-62F1-4997-B86C-8F8E58618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9CB0B-5342-456E-9C7A-2123A58F9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E27-9060-4505-8FDC-132A4C79A7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58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50FD2-0BD4-49EB-A615-CBCDBA55F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0E71C-92C6-4FE6-9EAC-900B3E512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AAEA4-75F9-4FA3-8427-04B7E578B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463-B3EA-4864-B310-8DEF9BBAE5B1}" type="datetimeFigureOut">
              <a:rPr lang="en-GB" smtClean="0"/>
              <a:t>05/12/2022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DE36E-1550-4D08-A6F9-9F1DA2CF7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324A9-D865-4D90-A492-30DB205F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E27-9060-4505-8FDC-132A4C79A7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86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328A8-DABA-4730-B3D9-D51AD81F5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82235-5F6D-43BD-8E1D-EC3FF4711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EF5C5-DD96-4806-A0D5-53A4EECC7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463-B3EA-4864-B310-8DEF9BBAE5B1}" type="datetimeFigureOut">
              <a:rPr lang="en-GB" smtClean="0"/>
              <a:t>05/12/2022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7D77-44AE-4022-8A75-61430BDC4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6B620-D69C-42B5-BC6B-8953FF48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E27-9060-4505-8FDC-132A4C79A7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86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6A367-07C2-43B8-947D-8315D528E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073F4-8BFF-483D-B215-69BDF5406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0D6A0-B5F2-4602-B570-24DC56128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6EB1D-460A-4823-B4E0-6D3AEEE8B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463-B3EA-4864-B310-8DEF9BBAE5B1}" type="datetimeFigureOut">
              <a:rPr lang="en-GB" smtClean="0"/>
              <a:t>05/12/2022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A8E71-70C8-4973-9182-FED9535CE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141C6-81E9-4E6B-A186-567B9F51D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E27-9060-4505-8FDC-132A4C79A7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49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46247-3FF3-4274-BD37-755799F3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BABFE-EFD4-43E3-A7A2-58F3D8B6D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4244E-75C5-4221-86A9-76CE1B4FF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291338-FB21-4259-8423-CC9E004AC8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EAD96-A7C0-4A61-955A-B8C4992DF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C38CDE-BE59-42A0-8F0C-504D865D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463-B3EA-4864-B310-8DEF9BBAE5B1}" type="datetimeFigureOut">
              <a:rPr lang="en-GB" smtClean="0"/>
              <a:t>05/12/2022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E5FBC7-ED2A-4A6B-A7BA-C9663F5F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FE48AB-D7E5-4446-A2F3-1055B3C08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E27-9060-4505-8FDC-132A4C79A7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89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791BB-162D-4223-94E6-6CA5D45AF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9F2C04-6CB4-426B-BF27-BFF0164C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463-B3EA-4864-B310-8DEF9BBAE5B1}" type="datetimeFigureOut">
              <a:rPr lang="en-GB" smtClean="0"/>
              <a:t>05/12/2022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4A8A01-E4DA-404D-A272-149D551E0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9E45D-9941-4317-A5D7-BBF0DA460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E27-9060-4505-8FDC-132A4C79A7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81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5AA781-39AB-420E-8EAA-AAD58690D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463-B3EA-4864-B310-8DEF9BBAE5B1}" type="datetimeFigureOut">
              <a:rPr lang="en-GB" smtClean="0"/>
              <a:t>05/12/2022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01449-E3DF-449C-A6EE-2F4B6B50B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1EB79-98BF-4664-A0DF-4531800D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E27-9060-4505-8FDC-132A4C79A7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12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442A7-BB11-4571-89A7-FE0FD94C5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60A26-2016-4B2A-BFCF-9AA4C43DA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72202F-2E1F-4482-9EB3-EFABF0AF5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DC993-A50C-4442-B533-DD720F2E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463-B3EA-4864-B310-8DEF9BBAE5B1}" type="datetimeFigureOut">
              <a:rPr lang="en-GB" smtClean="0"/>
              <a:t>05/12/2022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9F43DA-296A-4582-A2BE-43A9E31BE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7CE8B-6F70-4C0F-A801-363C26495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E27-9060-4505-8FDC-132A4C79A7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81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9856E-9E4B-4B5F-A4D6-17B949C0C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1F75DC-4FC7-47E3-B661-A20069689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42A36-E616-4CFF-9B11-7B99B99BC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7546CF-64CB-4FCA-AC67-ACE995F5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463-B3EA-4864-B310-8DEF9BBAE5B1}" type="datetimeFigureOut">
              <a:rPr lang="en-GB" smtClean="0"/>
              <a:t>05/12/2022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CDF03-8ABF-45F0-AB08-7382097A7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33EF2-D53D-42D1-8589-088313541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75E27-9060-4505-8FDC-132A4C79A7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04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3A3047-605D-4E07-94E2-594D13CB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ABA59-D9DE-4645-B606-2C6319F07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E7C00-302D-4FCB-BDDB-86B8CFFC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70463-B3EA-4864-B310-8DEF9BBAE5B1}" type="datetimeFigureOut">
              <a:rPr lang="en-GB" smtClean="0"/>
              <a:t>05/12/2022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5374B-D6AE-443B-A843-144870163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3C368-1DE7-42F3-94FF-2ACBE8CD2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75E27-9060-4505-8FDC-132A4C79A7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12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368F5-76DB-47C2-8754-5028ED83AD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86117"/>
            <a:ext cx="4087306" cy="2613727"/>
          </a:xfrm>
        </p:spPr>
        <p:txBody>
          <a:bodyPr anchor="b">
            <a:normAutofit/>
          </a:bodyPr>
          <a:lstStyle/>
          <a:p>
            <a:pPr algn="l"/>
            <a:r>
              <a:rPr lang="en-GB" sz="5400" dirty="0"/>
              <a:t>Christmas around the world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584E2F-96F9-4DDB-8619-2D75DB84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8052" y="3226700"/>
            <a:ext cx="4087305" cy="1021618"/>
          </a:xfrm>
        </p:spPr>
        <p:txBody>
          <a:bodyPr anchor="t">
            <a:normAutofit/>
          </a:bodyPr>
          <a:lstStyle/>
          <a:p>
            <a:r>
              <a:rPr lang="en-GB" sz="4800" dirty="0"/>
              <a:t>Germany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Picture 4" descr="Miniature wooden Christmas tree on beach at sunset">
            <a:extLst>
              <a:ext uri="{FF2B5EF4-FFF2-40B4-BE49-F238E27FC236}">
                <a16:creationId xmlns:a16="http://schemas.microsoft.com/office/drawing/2014/main" id="{9B00EBFF-90AE-4AC4-AA97-71E084C255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91" r="-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7" name="Picture 6" descr="Germany Flag Map and Meaning | Mappr">
            <a:extLst>
              <a:ext uri="{FF2B5EF4-FFF2-40B4-BE49-F238E27FC236}">
                <a16:creationId xmlns:a16="http://schemas.microsoft.com/office/drawing/2014/main" id="{F40A6B44-11B1-42A6-93DA-A8F75BEA4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029" y="4248318"/>
            <a:ext cx="2673350" cy="2049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3616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03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264F90-AD2D-409D-AF5D-7D0F0EE3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Fun facts!</a:t>
            </a:r>
          </a:p>
        </p:txBody>
      </p:sp>
      <p:cxnSp>
        <p:nvCxnSpPr>
          <p:cNvPr id="1042" name="Straight Connector 1041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2B4DD-8364-4A3B-A8BC-B9CD3A059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3822192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Germany is located in the North-eastern hemisphere within Europe.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</a:rPr>
              <a:t>Germany has two seas, the Baltic sea and north sea</a:t>
            </a:r>
          </a:p>
          <a:p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Picture 1 of 6">
            <a:extLst>
              <a:ext uri="{FF2B5EF4-FFF2-40B4-BE49-F238E27FC236}">
                <a16:creationId xmlns:a16="http://schemas.microsoft.com/office/drawing/2014/main" id="{0AAF4261-28F5-4D37-9C32-100FE6E0A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7321" y="484632"/>
            <a:ext cx="6003441" cy="573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7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Freeform: Shape 2065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6" descr="Time Out Berlin: Best things to do, Restaurants and More">
            <a:extLst>
              <a:ext uri="{FF2B5EF4-FFF2-40B4-BE49-F238E27FC236}">
                <a16:creationId xmlns:a16="http://schemas.microsoft.com/office/drawing/2014/main" id="{325A3029-FB3B-48EB-9642-DF8B48B3BE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9" r="12768"/>
          <a:stretch/>
        </p:blipFill>
        <p:spPr bwMode="auto"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7866FE5D-ACF3-468F-2C5D-453BFBA9C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9268" y="400015"/>
            <a:ext cx="5179603" cy="583261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800" dirty="0"/>
              <a:t>Germany’s capital city is Berlin.</a:t>
            </a:r>
          </a:p>
          <a:p>
            <a:endParaRPr lang="en-US" sz="4800" dirty="0"/>
          </a:p>
          <a:p>
            <a:endParaRPr lang="en-US" sz="4800" dirty="0"/>
          </a:p>
          <a:p>
            <a:pPr marL="0" indent="0">
              <a:buNone/>
            </a:pPr>
            <a:r>
              <a:rPr lang="en-US" sz="4800" dirty="0"/>
              <a:t> Its people speak German.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02137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3D501-6FAF-4204-B9F8-F7C0EFB2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5"/>
            <a:ext cx="3667039" cy="1893217"/>
          </a:xfrm>
        </p:spPr>
        <p:txBody>
          <a:bodyPr>
            <a:normAutofit/>
          </a:bodyPr>
          <a:lstStyle/>
          <a:p>
            <a:r>
              <a:rPr lang="en-GB" sz="3600" dirty="0"/>
              <a:t>Germany’s highest mountain is Zugspitze</a:t>
            </a:r>
          </a:p>
        </p:txBody>
      </p:sp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08F9A437-A7E4-9956-5112-A1F364884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3428999"/>
            <a:ext cx="3667036" cy="2788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i="0" dirty="0">
                <a:effectLst/>
                <a:latin typeface="+mj-lt"/>
              </a:rPr>
              <a:t>The Rhine</a:t>
            </a:r>
            <a:r>
              <a:rPr lang="en-GB" sz="3600" b="0" i="0" dirty="0">
                <a:effectLst/>
                <a:latin typeface="+mj-lt"/>
              </a:rPr>
              <a:t> is the longest river in Germany</a:t>
            </a:r>
            <a:endParaRPr lang="en-US" sz="3600" dirty="0">
              <a:latin typeface="+mj-lt"/>
            </a:endParaRPr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F2B38F72-8FC4-4001-8C67-FA6B86DEC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2"/>
            <a:ext cx="7555992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iking the Zugspitze: A walk up Germany's highest mountain - Kaiserslautern  American">
            <a:extLst>
              <a:ext uri="{FF2B5EF4-FFF2-40B4-BE49-F238E27FC236}">
                <a16:creationId xmlns:a16="http://schemas.microsoft.com/office/drawing/2014/main" id="{D026A4DE-B509-4A74-A79C-FBB1A0309E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5" r="10818"/>
          <a:stretch/>
        </p:blipFill>
        <p:spPr bwMode="auto">
          <a:xfrm>
            <a:off x="5276088" y="640082"/>
            <a:ext cx="6276250" cy="557783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337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C63E7-934E-4A30-AC1A-3194D7F53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1396289"/>
            <a:ext cx="4249006" cy="1325563"/>
          </a:xfrm>
        </p:spPr>
        <p:txBody>
          <a:bodyPr>
            <a:normAutofit/>
          </a:bodyPr>
          <a:lstStyle/>
          <a:p>
            <a:r>
              <a:rPr lang="en-GB" sz="3700"/>
              <a:t>Christmas traditions in Germany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998A8-E597-42DD-B949-A9355E7BB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4" y="2871982"/>
            <a:ext cx="4245428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1800" dirty="0"/>
              <a:t>Christmas trees are only decorated on Christmas Eve in Germany.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/>
              <a:t>One in two house holds set up a Nativity scene.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/>
              <a:t>Gifts are exchanged on the 24</a:t>
            </a:r>
            <a:r>
              <a:rPr lang="en-GB" sz="1800" baseline="30000" dirty="0"/>
              <a:t>th</a:t>
            </a:r>
            <a:r>
              <a:rPr lang="en-GB" sz="1800" dirty="0"/>
              <a:t> of December.</a:t>
            </a:r>
          </a:p>
          <a:p>
            <a:endParaRPr lang="en-GB" sz="1800" dirty="0"/>
          </a:p>
        </p:txBody>
      </p:sp>
      <p:sp>
        <p:nvSpPr>
          <p:cNvPr id="4108" name="Freeform: Shape 4107">
            <a:extLst>
              <a:ext uri="{FF2B5EF4-FFF2-40B4-BE49-F238E27FC236}">
                <a16:creationId xmlns:a16="http://schemas.microsoft.com/office/drawing/2014/main" id="{A86541C6-61B1-4DAA-B57A-EAF3F24F0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933310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Christmas nativity Images | Free Vectors, Stock Photos &amp; PSD">
            <a:extLst>
              <a:ext uri="{FF2B5EF4-FFF2-40B4-BE49-F238E27FC236}">
                <a16:creationId xmlns:a16="http://schemas.microsoft.com/office/drawing/2014/main" id="{6928FED1-649B-44E2-9081-FD2CB543EE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13" r="-1" b="18997"/>
          <a:stretch/>
        </p:blipFill>
        <p:spPr bwMode="auto">
          <a:xfrm>
            <a:off x="5142944" y="3"/>
            <a:ext cx="6069184" cy="2839783"/>
          </a:xfrm>
          <a:custGeom>
            <a:avLst/>
            <a:gdLst/>
            <a:ahLst/>
            <a:cxnLst/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3" y="106160"/>
                </a:lnTo>
                <a:cubicBezTo>
                  <a:pt x="5907891" y="1641596"/>
                  <a:pt x="4611168" y="2839783"/>
                  <a:pt x="3034592" y="2839783"/>
                </a:cubicBezTo>
                <a:cubicBezTo>
                  <a:pt x="1458016" y="2839783"/>
                  <a:pt x="161292" y="1641596"/>
                  <a:pt x="5360" y="10616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Freeform: Shape 4109">
            <a:extLst>
              <a:ext uri="{FF2B5EF4-FFF2-40B4-BE49-F238E27FC236}">
                <a16:creationId xmlns:a16="http://schemas.microsoft.com/office/drawing/2014/main" id="{71750011-2006-46BB-AFDE-C6E461752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93989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100" name="Picture 4" descr="Know your bauble ratio: the optimum way to decorate a Christmas tree |  Christmas | The Guardian">
            <a:extLst>
              <a:ext uri="{FF2B5EF4-FFF2-40B4-BE49-F238E27FC236}">
                <a16:creationId xmlns:a16="http://schemas.microsoft.com/office/drawing/2014/main" id="{8BB4961E-8823-44F1-BEB8-2CC34D924E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2" r="1595" b="-1"/>
          <a:stretch/>
        </p:blipFill>
        <p:spPr bwMode="auto">
          <a:xfrm>
            <a:off x="7190587" y="3124784"/>
            <a:ext cx="5001415" cy="3733214"/>
          </a:xfrm>
          <a:custGeom>
            <a:avLst/>
            <a:gdLst/>
            <a:ahLst/>
            <a:cxnLst/>
            <a:rect l="l" t="t" r="r" b="b"/>
            <a:pathLst>
              <a:path w="5001415" h="3733214">
                <a:moveTo>
                  <a:pt x="3044952" y="0"/>
                </a:moveTo>
                <a:cubicBezTo>
                  <a:pt x="3780687" y="0"/>
                  <a:pt x="4455477" y="260939"/>
                  <a:pt x="4981824" y="695319"/>
                </a:cubicBezTo>
                <a:lnTo>
                  <a:pt x="5001415" y="713124"/>
                </a:lnTo>
                <a:lnTo>
                  <a:pt x="5001415" y="3733214"/>
                </a:lnTo>
                <a:lnTo>
                  <a:pt x="81043" y="3733214"/>
                </a:lnTo>
                <a:lnTo>
                  <a:pt x="61862" y="3658617"/>
                </a:lnTo>
                <a:cubicBezTo>
                  <a:pt x="21301" y="3460397"/>
                  <a:pt x="0" y="3255162"/>
                  <a:pt x="0" y="3044952"/>
                </a:cubicBezTo>
                <a:cubicBezTo>
                  <a:pt x="0" y="1363271"/>
                  <a:pt x="1363271" y="0"/>
                  <a:pt x="304495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436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D391A-979B-48B0-8C11-8F6B8C169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2" y="566714"/>
            <a:ext cx="6382657" cy="548695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2000" dirty="0">
                <a:latin typeface="+mj-lt"/>
              </a:rPr>
              <a:t>Germans eat food after opening gifts including Carp and Potato salad</a:t>
            </a:r>
          </a:p>
          <a:p>
            <a:pPr marL="0" indent="0">
              <a:buNone/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r>
              <a:rPr lang="en-GB" sz="2000" b="0" i="0" dirty="0" err="1">
                <a:effectLst/>
                <a:latin typeface="+mj-lt"/>
              </a:rPr>
              <a:t>Frohe</a:t>
            </a:r>
            <a:r>
              <a:rPr lang="en-GB" sz="2000" b="0" i="0" dirty="0">
                <a:effectLst/>
                <a:latin typeface="+mj-lt"/>
              </a:rPr>
              <a:t> </a:t>
            </a:r>
            <a:r>
              <a:rPr lang="en-GB" sz="2000" b="0" i="0" dirty="0" err="1">
                <a:effectLst/>
                <a:latin typeface="+mj-lt"/>
              </a:rPr>
              <a:t>Weihnachten</a:t>
            </a:r>
            <a:r>
              <a:rPr lang="en-GB" sz="2000" dirty="0">
                <a:latin typeface="+mj-lt"/>
              </a:rPr>
              <a:t> means Merry Christmas in German</a:t>
            </a:r>
          </a:p>
          <a:p>
            <a:pPr marL="0" indent="0">
              <a:buNone/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r>
              <a:rPr lang="en-GB" sz="2000" dirty="0">
                <a:latin typeface="+mj-lt"/>
              </a:rPr>
              <a:t>As well as Father Christmas German’s have The Krampus who is a horned creature who scares badly behaved children at Christmas time.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5136" name="Freeform: Shape 5131">
            <a:extLst>
              <a:ext uri="{FF2B5EF4-FFF2-40B4-BE49-F238E27FC236}">
                <a16:creationId xmlns:a16="http://schemas.microsoft.com/office/drawing/2014/main" id="{2C6A2225-94AF-4BC4-98F4-77746E7B1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5108" y="1"/>
            <a:ext cx="4666892" cy="3612937"/>
          </a:xfrm>
          <a:custGeom>
            <a:avLst/>
            <a:gdLst>
              <a:gd name="connsiteX0" fmla="*/ 192227 w 4666892"/>
              <a:gd name="connsiteY0" fmla="*/ 0 h 3612937"/>
              <a:gd name="connsiteX1" fmla="*/ 4666892 w 4666892"/>
              <a:gd name="connsiteY1" fmla="*/ 0 h 3612937"/>
              <a:gd name="connsiteX2" fmla="*/ 4666892 w 4666892"/>
              <a:gd name="connsiteY2" fmla="*/ 2643684 h 3612937"/>
              <a:gd name="connsiteX3" fmla="*/ 4657487 w 4666892"/>
              <a:gd name="connsiteY3" fmla="*/ 2656262 h 3612937"/>
              <a:gd name="connsiteX4" fmla="*/ 2628900 w 4666892"/>
              <a:gd name="connsiteY4" fmla="*/ 3612937 h 3612937"/>
              <a:gd name="connsiteX5" fmla="*/ 0 w 4666892"/>
              <a:gd name="connsiteY5" fmla="*/ 984037 h 3612937"/>
              <a:gd name="connsiteX6" fmla="*/ 118190 w 4666892"/>
              <a:gd name="connsiteY6" fmla="*/ 202283 h 361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66892" h="3612937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4" name="Picture 4" descr="How carp became the star of Czech Christmas dinners">
            <a:extLst>
              <a:ext uri="{FF2B5EF4-FFF2-40B4-BE49-F238E27FC236}">
                <a16:creationId xmlns:a16="http://schemas.microsoft.com/office/drawing/2014/main" id="{6DBA3F7B-CC10-48C7-B457-508D10BBDF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6" r="4390" b="2"/>
          <a:stretch/>
        </p:blipFill>
        <p:spPr bwMode="auto">
          <a:xfrm>
            <a:off x="7689829" y="10"/>
            <a:ext cx="4502173" cy="3448209"/>
          </a:xfrm>
          <a:custGeom>
            <a:avLst/>
            <a:gdLst/>
            <a:ahLst/>
            <a:cxnLst/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7" name="Freeform: Shape 5133">
            <a:extLst>
              <a:ext uri="{FF2B5EF4-FFF2-40B4-BE49-F238E27FC236}">
                <a16:creationId xmlns:a16="http://schemas.microsoft.com/office/drawing/2014/main" id="{648F5915-2CE1-4F74-88C5-D4366893D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4737" y="3918051"/>
            <a:ext cx="3587263" cy="2939948"/>
          </a:xfrm>
          <a:custGeom>
            <a:avLst/>
            <a:gdLst>
              <a:gd name="connsiteX0" fmla="*/ 2070613 w 3587263"/>
              <a:gd name="connsiteY0" fmla="*/ 0 h 2939948"/>
              <a:gd name="connsiteX1" fmla="*/ 3534758 w 3587263"/>
              <a:gd name="connsiteY1" fmla="*/ 606469 h 2939948"/>
              <a:gd name="connsiteX2" fmla="*/ 3587263 w 3587263"/>
              <a:gd name="connsiteY2" fmla="*/ 664240 h 2939948"/>
              <a:gd name="connsiteX3" fmla="*/ 3587263 w 3587263"/>
              <a:gd name="connsiteY3" fmla="*/ 2939948 h 2939948"/>
              <a:gd name="connsiteX4" fmla="*/ 193241 w 3587263"/>
              <a:gd name="connsiteY4" fmla="*/ 2939948 h 2939948"/>
              <a:gd name="connsiteX5" fmla="*/ 162719 w 3587263"/>
              <a:gd name="connsiteY5" fmla="*/ 2876589 h 2939948"/>
              <a:gd name="connsiteX6" fmla="*/ 0 w 3587263"/>
              <a:gd name="connsiteY6" fmla="*/ 2070613 h 2939948"/>
              <a:gd name="connsiteX7" fmla="*/ 2070613 w 3587263"/>
              <a:gd name="connsiteY7" fmla="*/ 0 h 293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87263" h="2939948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2" name="Picture 2" descr="Krampus parade celebrates Munich's rich holiday tradition - Lonely Planet">
            <a:extLst>
              <a:ext uri="{FF2B5EF4-FFF2-40B4-BE49-F238E27FC236}">
                <a16:creationId xmlns:a16="http://schemas.microsoft.com/office/drawing/2014/main" id="{C391FD83-5598-4FE0-B50F-644BAA6137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6" r="-1" b="958"/>
          <a:stretch/>
        </p:blipFill>
        <p:spPr bwMode="auto">
          <a:xfrm>
            <a:off x="8768827" y="4082141"/>
            <a:ext cx="3423175" cy="2775859"/>
          </a:xfrm>
          <a:custGeom>
            <a:avLst/>
            <a:gdLst/>
            <a:ahLst/>
            <a:cxnLst/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331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C37F6-3F18-4186-8CF6-B0D5FC68B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5757"/>
            <a:ext cx="10515600" cy="42312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6000" dirty="0">
              <a:latin typeface="+mj-lt"/>
            </a:endParaRPr>
          </a:p>
        </p:txBody>
      </p:sp>
      <p:pic>
        <p:nvPicPr>
          <p:cNvPr id="6146" name="Picture 2" descr="16 German Christmas Markets to Visit This Holiday Season | Condé Nast  Traveler">
            <a:extLst>
              <a:ext uri="{FF2B5EF4-FFF2-40B4-BE49-F238E27FC236}">
                <a16:creationId xmlns:a16="http://schemas.microsoft.com/office/drawing/2014/main" id="{992C4F35-CBD1-41E5-8051-B5D55411B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99" y="714375"/>
            <a:ext cx="10855841" cy="586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5E5AE7-51E7-4D38-B748-340990BE8CD2}"/>
              </a:ext>
            </a:extLst>
          </p:cNvPr>
          <p:cNvSpPr txBox="1"/>
          <p:nvPr/>
        </p:nvSpPr>
        <p:spPr>
          <a:xfrm>
            <a:off x="1414130" y="1945757"/>
            <a:ext cx="88462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</a:rPr>
              <a:t>A German Christmas by Evie-Mae Doran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Merry Christmas everyone!</a:t>
            </a:r>
          </a:p>
        </p:txBody>
      </p:sp>
    </p:spTree>
    <p:extLst>
      <p:ext uri="{BB962C8B-B14F-4D97-AF65-F5344CB8AC3E}">
        <p14:creationId xmlns:p14="http://schemas.microsoft.com/office/powerpoint/2010/main" val="338009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141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Christmas around the world</vt:lpstr>
      <vt:lpstr>Fun facts!</vt:lpstr>
      <vt:lpstr>PowerPoint Presentation</vt:lpstr>
      <vt:lpstr>Germany’s highest mountain is Zugspitze</vt:lpstr>
      <vt:lpstr>Christmas traditions in Germany</vt:lpstr>
      <vt:lpstr>PowerPoint Presentation</vt:lpstr>
      <vt:lpstr>PowerPoint Presentation</vt:lpstr>
    </vt:vector>
  </TitlesOfParts>
  <Company>Greater Manchester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around the world</dc:title>
  <dc:creator>Christopher Doran</dc:creator>
  <cp:lastModifiedBy>Willa Higham</cp:lastModifiedBy>
  <cp:revision>1</cp:revision>
  <dcterms:created xsi:type="dcterms:W3CDTF">2022-12-04T14:00:41Z</dcterms:created>
  <dcterms:modified xsi:type="dcterms:W3CDTF">2022-12-05T08:40:02Z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0d1d2b3-a197-42d7-b358-c1158cbf4b6b_Enabled">
    <vt:lpwstr>true</vt:lpwstr>
  </property>
  <property fmtid="{D5CDD505-2E9C-101B-9397-08002B2CF9AE}" pid="3" name="MSIP_Label_10d1d2b3-a197-42d7-b358-c1158cbf4b6b_SetDate">
    <vt:lpwstr>2022-12-04T14:00:41Z</vt:lpwstr>
  </property>
  <property fmtid="{D5CDD505-2E9C-101B-9397-08002B2CF9AE}" pid="4" name="MSIP_Label_10d1d2b3-a197-42d7-b358-c1158cbf4b6b_Method">
    <vt:lpwstr>Standard</vt:lpwstr>
  </property>
  <property fmtid="{D5CDD505-2E9C-101B-9397-08002B2CF9AE}" pid="5" name="MSIP_Label_10d1d2b3-a197-42d7-b358-c1158cbf4b6b_Name">
    <vt:lpwstr>OFFICIAL</vt:lpwstr>
  </property>
  <property fmtid="{D5CDD505-2E9C-101B-9397-08002B2CF9AE}" pid="6" name="MSIP_Label_10d1d2b3-a197-42d7-b358-c1158cbf4b6b_SiteId">
    <vt:lpwstr>dcb8a542-c40d-46ab-8f73-e6023f45c7c5</vt:lpwstr>
  </property>
  <property fmtid="{D5CDD505-2E9C-101B-9397-08002B2CF9AE}" pid="7" name="MSIP_Label_10d1d2b3-a197-42d7-b358-c1158cbf4b6b_ActionId">
    <vt:lpwstr>f927a001-932e-439f-abd2-2694158fa0d1</vt:lpwstr>
  </property>
  <property fmtid="{D5CDD505-2E9C-101B-9397-08002B2CF9AE}" pid="8" name="MSIP_Label_10d1d2b3-a197-42d7-b358-c1158cbf4b6b_ContentBits">
    <vt:lpwstr>0</vt:lpwstr>
  </property>
</Properties>
</file>