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89750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A8A94-96F1-4D3F-986F-324A55C81D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2D583D-891B-4C94-AA52-7DBB77D9BF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EA02D-A7F9-4CCF-BA05-A03C577ED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3BDBE-5A97-4FDA-BAF8-DBFD53CC2975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B1EBAA-B244-4D6E-A4EC-FE28CB814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CF74A-795A-4624-9E3B-B1FE5D32E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F81B9-3AF2-4BEC-8FD5-826CEAE1C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347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D08B1-00C8-4293-9D3B-6DC106DDB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09884F-78DC-4E3E-986E-C42864C8D7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4AEDB4-B3FB-4135-BB74-4805610D8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3BDBE-5A97-4FDA-BAF8-DBFD53CC2975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8263A-BC0F-486E-95F8-455321EDA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6723D9-D89C-4744-907F-2726A665D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F81B9-3AF2-4BEC-8FD5-826CEAE1C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207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C6B35D-F28E-48BA-B1AD-A6E0BE7B94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85F171-AA05-4017-B108-DCA38E61B6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4B387-020F-4A50-AAE4-448E19876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3BDBE-5A97-4FDA-BAF8-DBFD53CC2975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D138F-3E69-4F70-A168-355567DEF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78BCEB-F82E-4317-BB79-340E9F14B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F81B9-3AF2-4BEC-8FD5-826CEAE1C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604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4EB68-AAB6-46C9-81D5-84AAD70BF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CDCC1-AD2B-4563-8E74-FD5BA1503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19BF4-9BFA-4485-87B3-C0CFF3330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3BDBE-5A97-4FDA-BAF8-DBFD53CC2975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9E69E-C002-442B-B7E2-803088B8C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5EB04-D442-45D3-8D6F-3EB867933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F81B9-3AF2-4BEC-8FD5-826CEAE1C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131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067B9-95ED-4827-B6AB-D13AE05B2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B628FC-5C41-49FD-8219-E39415B30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D58E8-A6D7-4189-9A90-692C075FD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3BDBE-5A97-4FDA-BAF8-DBFD53CC2975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D7B1E-278F-4AA6-ADD3-870184763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97B60A-4261-40A5-BF15-6EE0A1786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F81B9-3AF2-4BEC-8FD5-826CEAE1C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308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8A0E7-A79C-41D4-8A3C-FB38ADBD8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F22C3-5995-4C88-90DA-7EAAD38CC0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661CF3-5054-47A3-ACFE-8AD9192D6F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33A57B-6EEF-4543-A02D-1F0C526C7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3BDBE-5A97-4FDA-BAF8-DBFD53CC2975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258DD0-7C83-41E4-BC1F-A0685ED80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EBAD44-BE9E-4AE9-A198-C7466F9A2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F81B9-3AF2-4BEC-8FD5-826CEAE1C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821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B02B0-FB87-448E-A9FB-C4FC2D77A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650134-FDE9-482D-84A5-3A2FA6B46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3380AD-037B-4E56-9B65-BAECCCA490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00DB3E-B2C1-40C0-A5CE-DAA00C99B7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F9C1DC-3EB0-41C1-8D31-69CFD10A40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4C7ACC-7860-4DBB-81D9-59A1CCBB9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3BDBE-5A97-4FDA-BAF8-DBFD53CC2975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C5E6E1-186C-4302-9AA7-49C27B94E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3DC118-6228-4FD9-BB1B-FBE3C6BA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F81B9-3AF2-4BEC-8FD5-826CEAE1C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923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222BF-9F3E-43CE-AB6B-B9027E78E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1C7791-1666-4DCE-BF93-9A7D15D42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3BDBE-5A97-4FDA-BAF8-DBFD53CC2975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A384E1-E590-494D-BF95-93669E03A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7CA9A9-9AE9-4C69-BF89-D97C28E22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F81B9-3AF2-4BEC-8FD5-826CEAE1C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161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86B105-CD95-4BBC-9C27-2300A15B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3BDBE-5A97-4FDA-BAF8-DBFD53CC2975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36E58A-17F2-45BF-81A2-AB8C30476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76BDED-34AD-4D97-B2E8-8A2E0D72C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F81B9-3AF2-4BEC-8FD5-826CEAE1C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062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898B0-C815-462A-8E79-6CB0ED3C6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165A7-C0B9-4666-B0FE-15523BBEB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BD8909-DE5B-4472-9FAC-8EAE30F981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1AF90E-76F1-467F-A360-B4811DE19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3BDBE-5A97-4FDA-BAF8-DBFD53CC2975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D3385C-F239-44AE-92FA-40E96D04F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3A118E-74C9-48E9-98C5-1D94C9191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F81B9-3AF2-4BEC-8FD5-826CEAE1C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60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32498-E479-4C74-BB08-C9902284B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071F84-EA63-46AD-83D6-0B31F5D068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626451-0BE6-433E-8B9C-409BAA6153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B15CD7-67B3-4066-941D-B92467864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3BDBE-5A97-4FDA-BAF8-DBFD53CC2975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753A87-5560-4E00-ACF2-2CC5A05F1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26185-A108-466A-B395-F19F029CE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F81B9-3AF2-4BEC-8FD5-826CEAE1C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040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F7DC71-F9EE-4BBF-A079-F82251B8E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088B7-7463-40B5-AE35-7D34C5D87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CAC50-5B11-4906-832F-4A7FC7CEA0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3BDBE-5A97-4FDA-BAF8-DBFD53CC2975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555C8-3A26-4192-8538-B44896A1C9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35112-B147-400A-841A-44FC14BC32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F81B9-3AF2-4BEC-8FD5-826CEAE1C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78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F6310-813D-4AA1-8557-08AB9C2946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ANGLO SAXONS CRIME AND PUNISHMENT.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A11A63-A322-41CB-9E6E-F04F0A33E2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BY NIAMH.</a:t>
            </a:r>
          </a:p>
          <a:p>
            <a:r>
              <a:rPr lang="en-GB" dirty="0"/>
              <a:t>YR5. </a:t>
            </a:r>
          </a:p>
        </p:txBody>
      </p:sp>
    </p:spTree>
    <p:extLst>
      <p:ext uri="{BB962C8B-B14F-4D97-AF65-F5344CB8AC3E}">
        <p14:creationId xmlns:p14="http://schemas.microsoft.com/office/powerpoint/2010/main" val="3574567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6042">
        <p14:vortex dir="r"/>
      </p:transition>
    </mc:Choice>
    <mc:Fallback xmlns="">
      <p:transition spd="slow" advTm="6042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B432D73-5C38-474F-AF96-A3228731B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45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4" descr="Crime and Punishment in Anglo-Saxon England Britons – ‘Welsh’ Germanic Tribes – Angles, Saxons, Jutes Gaels -  Irish + Scots ">
            <a:extLst>
              <a:ext uri="{FF2B5EF4-FFF2-40B4-BE49-F238E27FC236}">
                <a16:creationId xmlns:a16="http://schemas.microsoft.com/office/drawing/2014/main" id="{B28E3A62-9A74-460F-801F-AFEE71A0247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896" y="104172"/>
            <a:ext cx="8866208" cy="6649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544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27699">
        <p14:vortex dir="r"/>
      </p:transition>
    </mc:Choice>
    <mc:Fallback xmlns="">
      <p:transition spd="slow" advTm="27699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050" name="Picture 2" descr="What became known as ‘England’ (Angle-Land) was divided up into seven kingdoms (the ‘heptarchy’). Each kingdom had their o...">
            <a:extLst>
              <a:ext uri="{FF2B5EF4-FFF2-40B4-BE49-F238E27FC236}">
                <a16:creationId xmlns:a16="http://schemas.microsoft.com/office/drawing/2014/main" id="{CB0AE927-783A-4990-891E-624F5901B33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4" b="23610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6325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25973">
        <p14:shred/>
      </p:transition>
    </mc:Choice>
    <mc:Fallback xmlns="">
      <p:transition spd="slow" advTm="25973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6" name="Rectangle 70">
            <a:extLst>
              <a:ext uri="{FF2B5EF4-FFF2-40B4-BE49-F238E27FC236}">
                <a16:creationId xmlns:a16="http://schemas.microsoft.com/office/drawing/2014/main" id="{7EBFDB7D-DD97-44CE-AFFB-458781A3DB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Wergild ‘ Blood Price’ Relatives of a victim could claim compensation called wergild. The value of wergild depended upon t...">
            <a:extLst>
              <a:ext uri="{FF2B5EF4-FFF2-40B4-BE49-F238E27FC236}">
                <a16:creationId xmlns:a16="http://schemas.microsoft.com/office/drawing/2014/main" id="{CB191ED1-EF54-4596-A85A-38216513CEC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389"/>
          <a:stretch/>
        </p:blipFill>
        <p:spPr bwMode="auto">
          <a:xfrm>
            <a:off x="20" y="10"/>
            <a:ext cx="9272902" cy="6857990"/>
          </a:xfrm>
          <a:custGeom>
            <a:avLst/>
            <a:gdLst/>
            <a:ahLst/>
            <a:cxnLst/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Freeform 5">
            <a:extLst>
              <a:ext uri="{FF2B5EF4-FFF2-40B4-BE49-F238E27FC236}">
                <a16:creationId xmlns:a16="http://schemas.microsoft.com/office/drawing/2014/main" id="{50F864A1-23CF-4954-887F-3C4458622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160561" y="1348782"/>
            <a:ext cx="935037" cy="824315"/>
          </a:xfrm>
          <a:custGeom>
            <a:avLst/>
            <a:gdLst>
              <a:gd name="T0" fmla="*/ 225 w 785"/>
              <a:gd name="T1" fmla="*/ 692 h 692"/>
              <a:gd name="T2" fmla="*/ 177 w 785"/>
              <a:gd name="T3" fmla="*/ 665 h 692"/>
              <a:gd name="T4" fmla="*/ 9 w 785"/>
              <a:gd name="T5" fmla="*/ 374 h 692"/>
              <a:gd name="T6" fmla="*/ 9 w 785"/>
              <a:gd name="T7" fmla="*/ 318 h 692"/>
              <a:gd name="T8" fmla="*/ 177 w 785"/>
              <a:gd name="T9" fmla="*/ 27 h 692"/>
              <a:gd name="T10" fmla="*/ 225 w 785"/>
              <a:gd name="T11" fmla="*/ 0 h 692"/>
              <a:gd name="T12" fmla="*/ 561 w 785"/>
              <a:gd name="T13" fmla="*/ 0 h 692"/>
              <a:gd name="T14" fmla="*/ 609 w 785"/>
              <a:gd name="T15" fmla="*/ 27 h 692"/>
              <a:gd name="T16" fmla="*/ 777 w 785"/>
              <a:gd name="T17" fmla="*/ 318 h 692"/>
              <a:gd name="T18" fmla="*/ 777 w 785"/>
              <a:gd name="T19" fmla="*/ 374 h 692"/>
              <a:gd name="T20" fmla="*/ 609 w 785"/>
              <a:gd name="T21" fmla="*/ 665 h 692"/>
              <a:gd name="T22" fmla="*/ 561 w 785"/>
              <a:gd name="T23" fmla="*/ 692 h 692"/>
              <a:gd name="T24" fmla="*/ 225 w 785"/>
              <a:gd name="T25" fmla="*/ 692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85" h="692">
                <a:moveTo>
                  <a:pt x="225" y="692"/>
                </a:moveTo>
                <a:cubicBezTo>
                  <a:pt x="207" y="692"/>
                  <a:pt x="185" y="680"/>
                  <a:pt x="177" y="665"/>
                </a:cubicBezTo>
                <a:cubicBezTo>
                  <a:pt x="9" y="374"/>
                  <a:pt x="9" y="374"/>
                  <a:pt x="9" y="374"/>
                </a:cubicBezTo>
                <a:cubicBezTo>
                  <a:pt x="0" y="358"/>
                  <a:pt x="0" y="334"/>
                  <a:pt x="9" y="318"/>
                </a:cubicBezTo>
                <a:cubicBezTo>
                  <a:pt x="177" y="27"/>
                  <a:pt x="177" y="27"/>
                  <a:pt x="177" y="27"/>
                </a:cubicBezTo>
                <a:cubicBezTo>
                  <a:pt x="185" y="12"/>
                  <a:pt x="207" y="0"/>
                  <a:pt x="225" y="0"/>
                </a:cubicBezTo>
                <a:cubicBezTo>
                  <a:pt x="561" y="0"/>
                  <a:pt x="561" y="0"/>
                  <a:pt x="561" y="0"/>
                </a:cubicBezTo>
                <a:cubicBezTo>
                  <a:pt x="578" y="0"/>
                  <a:pt x="600" y="12"/>
                  <a:pt x="609" y="27"/>
                </a:cubicBezTo>
                <a:cubicBezTo>
                  <a:pt x="777" y="318"/>
                  <a:pt x="777" y="318"/>
                  <a:pt x="777" y="318"/>
                </a:cubicBezTo>
                <a:cubicBezTo>
                  <a:pt x="785" y="334"/>
                  <a:pt x="785" y="358"/>
                  <a:pt x="777" y="374"/>
                </a:cubicBezTo>
                <a:cubicBezTo>
                  <a:pt x="609" y="665"/>
                  <a:pt x="609" y="665"/>
                  <a:pt x="609" y="665"/>
                </a:cubicBezTo>
                <a:cubicBezTo>
                  <a:pt x="600" y="680"/>
                  <a:pt x="578" y="692"/>
                  <a:pt x="561" y="692"/>
                </a:cubicBezTo>
                <a:lnTo>
                  <a:pt x="225" y="692"/>
                </a:lnTo>
                <a:close/>
              </a:path>
            </a:pathLst>
          </a:custGeom>
          <a:noFill/>
          <a:ln w="28575" cmpd="sng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5">
            <a:extLst>
              <a:ext uri="{FF2B5EF4-FFF2-40B4-BE49-F238E27FC236}">
                <a16:creationId xmlns:a16="http://schemas.microsoft.com/office/drawing/2014/main" id="{8D313E8C-7457-407E-BDA5-EACA44D38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960661" y="1000124"/>
            <a:ext cx="762167" cy="671915"/>
          </a:xfrm>
          <a:custGeom>
            <a:avLst/>
            <a:gdLst>
              <a:gd name="T0" fmla="*/ 225 w 785"/>
              <a:gd name="T1" fmla="*/ 692 h 692"/>
              <a:gd name="T2" fmla="*/ 177 w 785"/>
              <a:gd name="T3" fmla="*/ 665 h 692"/>
              <a:gd name="T4" fmla="*/ 9 w 785"/>
              <a:gd name="T5" fmla="*/ 374 h 692"/>
              <a:gd name="T6" fmla="*/ 9 w 785"/>
              <a:gd name="T7" fmla="*/ 318 h 692"/>
              <a:gd name="T8" fmla="*/ 177 w 785"/>
              <a:gd name="T9" fmla="*/ 27 h 692"/>
              <a:gd name="T10" fmla="*/ 225 w 785"/>
              <a:gd name="T11" fmla="*/ 0 h 692"/>
              <a:gd name="T12" fmla="*/ 561 w 785"/>
              <a:gd name="T13" fmla="*/ 0 h 692"/>
              <a:gd name="T14" fmla="*/ 609 w 785"/>
              <a:gd name="T15" fmla="*/ 27 h 692"/>
              <a:gd name="T16" fmla="*/ 777 w 785"/>
              <a:gd name="T17" fmla="*/ 318 h 692"/>
              <a:gd name="T18" fmla="*/ 777 w 785"/>
              <a:gd name="T19" fmla="*/ 374 h 692"/>
              <a:gd name="T20" fmla="*/ 609 w 785"/>
              <a:gd name="T21" fmla="*/ 665 h 692"/>
              <a:gd name="T22" fmla="*/ 561 w 785"/>
              <a:gd name="T23" fmla="*/ 692 h 692"/>
              <a:gd name="T24" fmla="*/ 225 w 785"/>
              <a:gd name="T25" fmla="*/ 692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85" h="692">
                <a:moveTo>
                  <a:pt x="225" y="692"/>
                </a:moveTo>
                <a:cubicBezTo>
                  <a:pt x="207" y="692"/>
                  <a:pt x="185" y="680"/>
                  <a:pt x="177" y="665"/>
                </a:cubicBezTo>
                <a:cubicBezTo>
                  <a:pt x="9" y="374"/>
                  <a:pt x="9" y="374"/>
                  <a:pt x="9" y="374"/>
                </a:cubicBezTo>
                <a:cubicBezTo>
                  <a:pt x="0" y="358"/>
                  <a:pt x="0" y="334"/>
                  <a:pt x="9" y="318"/>
                </a:cubicBezTo>
                <a:cubicBezTo>
                  <a:pt x="177" y="27"/>
                  <a:pt x="177" y="27"/>
                  <a:pt x="177" y="27"/>
                </a:cubicBezTo>
                <a:cubicBezTo>
                  <a:pt x="185" y="12"/>
                  <a:pt x="207" y="0"/>
                  <a:pt x="225" y="0"/>
                </a:cubicBezTo>
                <a:cubicBezTo>
                  <a:pt x="561" y="0"/>
                  <a:pt x="561" y="0"/>
                  <a:pt x="561" y="0"/>
                </a:cubicBezTo>
                <a:cubicBezTo>
                  <a:pt x="578" y="0"/>
                  <a:pt x="600" y="12"/>
                  <a:pt x="609" y="27"/>
                </a:cubicBezTo>
                <a:cubicBezTo>
                  <a:pt x="777" y="318"/>
                  <a:pt x="777" y="318"/>
                  <a:pt x="777" y="318"/>
                </a:cubicBezTo>
                <a:cubicBezTo>
                  <a:pt x="785" y="334"/>
                  <a:pt x="785" y="358"/>
                  <a:pt x="777" y="374"/>
                </a:cubicBezTo>
                <a:cubicBezTo>
                  <a:pt x="609" y="665"/>
                  <a:pt x="609" y="665"/>
                  <a:pt x="609" y="665"/>
                </a:cubicBezTo>
                <a:cubicBezTo>
                  <a:pt x="600" y="680"/>
                  <a:pt x="578" y="692"/>
                  <a:pt x="561" y="692"/>
                </a:cubicBezTo>
                <a:lnTo>
                  <a:pt x="225" y="692"/>
                </a:lnTo>
                <a:close/>
              </a:path>
            </a:pathLst>
          </a:custGeom>
          <a:noFill/>
          <a:ln w="28575" cmpd="sng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43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9642">
        <p14:ripple/>
      </p:transition>
    </mc:Choice>
    <mc:Fallback xmlns="">
      <p:transition spd="slow" advTm="19642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0" name="Rectangle 70">
            <a:extLst>
              <a:ext uri="{FF2B5EF4-FFF2-40B4-BE49-F238E27FC236}">
                <a16:creationId xmlns:a16="http://schemas.microsoft.com/office/drawing/2014/main" id="{7EBFDB7D-DD97-44CE-AFFB-458781A3DB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Problems: Blood Feuds often resulted as families tried to compensate themselves. The wergild system was therefore develope...">
            <a:extLst>
              <a:ext uri="{FF2B5EF4-FFF2-40B4-BE49-F238E27FC236}">
                <a16:creationId xmlns:a16="http://schemas.microsoft.com/office/drawing/2014/main" id="{63685F02-D4E4-4B28-A0D1-F060EC9F23B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389"/>
          <a:stretch/>
        </p:blipFill>
        <p:spPr bwMode="auto">
          <a:xfrm>
            <a:off x="20" y="10"/>
            <a:ext cx="9272902" cy="6857990"/>
          </a:xfrm>
          <a:custGeom>
            <a:avLst/>
            <a:gdLst/>
            <a:ahLst/>
            <a:cxnLst/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Freeform 5">
            <a:extLst>
              <a:ext uri="{FF2B5EF4-FFF2-40B4-BE49-F238E27FC236}">
                <a16:creationId xmlns:a16="http://schemas.microsoft.com/office/drawing/2014/main" id="{50F864A1-23CF-4954-887F-3C4458622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160561" y="1348782"/>
            <a:ext cx="935037" cy="824315"/>
          </a:xfrm>
          <a:custGeom>
            <a:avLst/>
            <a:gdLst>
              <a:gd name="T0" fmla="*/ 225 w 785"/>
              <a:gd name="T1" fmla="*/ 692 h 692"/>
              <a:gd name="T2" fmla="*/ 177 w 785"/>
              <a:gd name="T3" fmla="*/ 665 h 692"/>
              <a:gd name="T4" fmla="*/ 9 w 785"/>
              <a:gd name="T5" fmla="*/ 374 h 692"/>
              <a:gd name="T6" fmla="*/ 9 w 785"/>
              <a:gd name="T7" fmla="*/ 318 h 692"/>
              <a:gd name="T8" fmla="*/ 177 w 785"/>
              <a:gd name="T9" fmla="*/ 27 h 692"/>
              <a:gd name="T10" fmla="*/ 225 w 785"/>
              <a:gd name="T11" fmla="*/ 0 h 692"/>
              <a:gd name="T12" fmla="*/ 561 w 785"/>
              <a:gd name="T13" fmla="*/ 0 h 692"/>
              <a:gd name="T14" fmla="*/ 609 w 785"/>
              <a:gd name="T15" fmla="*/ 27 h 692"/>
              <a:gd name="T16" fmla="*/ 777 w 785"/>
              <a:gd name="T17" fmla="*/ 318 h 692"/>
              <a:gd name="T18" fmla="*/ 777 w 785"/>
              <a:gd name="T19" fmla="*/ 374 h 692"/>
              <a:gd name="T20" fmla="*/ 609 w 785"/>
              <a:gd name="T21" fmla="*/ 665 h 692"/>
              <a:gd name="T22" fmla="*/ 561 w 785"/>
              <a:gd name="T23" fmla="*/ 692 h 692"/>
              <a:gd name="T24" fmla="*/ 225 w 785"/>
              <a:gd name="T25" fmla="*/ 692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85" h="692">
                <a:moveTo>
                  <a:pt x="225" y="692"/>
                </a:moveTo>
                <a:cubicBezTo>
                  <a:pt x="207" y="692"/>
                  <a:pt x="185" y="680"/>
                  <a:pt x="177" y="665"/>
                </a:cubicBezTo>
                <a:cubicBezTo>
                  <a:pt x="9" y="374"/>
                  <a:pt x="9" y="374"/>
                  <a:pt x="9" y="374"/>
                </a:cubicBezTo>
                <a:cubicBezTo>
                  <a:pt x="0" y="358"/>
                  <a:pt x="0" y="334"/>
                  <a:pt x="9" y="318"/>
                </a:cubicBezTo>
                <a:cubicBezTo>
                  <a:pt x="177" y="27"/>
                  <a:pt x="177" y="27"/>
                  <a:pt x="177" y="27"/>
                </a:cubicBezTo>
                <a:cubicBezTo>
                  <a:pt x="185" y="12"/>
                  <a:pt x="207" y="0"/>
                  <a:pt x="225" y="0"/>
                </a:cubicBezTo>
                <a:cubicBezTo>
                  <a:pt x="561" y="0"/>
                  <a:pt x="561" y="0"/>
                  <a:pt x="561" y="0"/>
                </a:cubicBezTo>
                <a:cubicBezTo>
                  <a:pt x="578" y="0"/>
                  <a:pt x="600" y="12"/>
                  <a:pt x="609" y="27"/>
                </a:cubicBezTo>
                <a:cubicBezTo>
                  <a:pt x="777" y="318"/>
                  <a:pt x="777" y="318"/>
                  <a:pt x="777" y="318"/>
                </a:cubicBezTo>
                <a:cubicBezTo>
                  <a:pt x="785" y="334"/>
                  <a:pt x="785" y="358"/>
                  <a:pt x="777" y="374"/>
                </a:cubicBezTo>
                <a:cubicBezTo>
                  <a:pt x="609" y="665"/>
                  <a:pt x="609" y="665"/>
                  <a:pt x="609" y="665"/>
                </a:cubicBezTo>
                <a:cubicBezTo>
                  <a:pt x="600" y="680"/>
                  <a:pt x="578" y="692"/>
                  <a:pt x="561" y="692"/>
                </a:cubicBezTo>
                <a:lnTo>
                  <a:pt x="225" y="692"/>
                </a:lnTo>
                <a:close/>
              </a:path>
            </a:pathLst>
          </a:custGeom>
          <a:noFill/>
          <a:ln w="28575" cmpd="sng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5">
            <a:extLst>
              <a:ext uri="{FF2B5EF4-FFF2-40B4-BE49-F238E27FC236}">
                <a16:creationId xmlns:a16="http://schemas.microsoft.com/office/drawing/2014/main" id="{8D313E8C-7457-407E-BDA5-EACA44D38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960661" y="1000124"/>
            <a:ext cx="762167" cy="671915"/>
          </a:xfrm>
          <a:custGeom>
            <a:avLst/>
            <a:gdLst>
              <a:gd name="T0" fmla="*/ 225 w 785"/>
              <a:gd name="T1" fmla="*/ 692 h 692"/>
              <a:gd name="T2" fmla="*/ 177 w 785"/>
              <a:gd name="T3" fmla="*/ 665 h 692"/>
              <a:gd name="T4" fmla="*/ 9 w 785"/>
              <a:gd name="T5" fmla="*/ 374 h 692"/>
              <a:gd name="T6" fmla="*/ 9 w 785"/>
              <a:gd name="T7" fmla="*/ 318 h 692"/>
              <a:gd name="T8" fmla="*/ 177 w 785"/>
              <a:gd name="T9" fmla="*/ 27 h 692"/>
              <a:gd name="T10" fmla="*/ 225 w 785"/>
              <a:gd name="T11" fmla="*/ 0 h 692"/>
              <a:gd name="T12" fmla="*/ 561 w 785"/>
              <a:gd name="T13" fmla="*/ 0 h 692"/>
              <a:gd name="T14" fmla="*/ 609 w 785"/>
              <a:gd name="T15" fmla="*/ 27 h 692"/>
              <a:gd name="T16" fmla="*/ 777 w 785"/>
              <a:gd name="T17" fmla="*/ 318 h 692"/>
              <a:gd name="T18" fmla="*/ 777 w 785"/>
              <a:gd name="T19" fmla="*/ 374 h 692"/>
              <a:gd name="T20" fmla="*/ 609 w 785"/>
              <a:gd name="T21" fmla="*/ 665 h 692"/>
              <a:gd name="T22" fmla="*/ 561 w 785"/>
              <a:gd name="T23" fmla="*/ 692 h 692"/>
              <a:gd name="T24" fmla="*/ 225 w 785"/>
              <a:gd name="T25" fmla="*/ 692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85" h="692">
                <a:moveTo>
                  <a:pt x="225" y="692"/>
                </a:moveTo>
                <a:cubicBezTo>
                  <a:pt x="207" y="692"/>
                  <a:pt x="185" y="680"/>
                  <a:pt x="177" y="665"/>
                </a:cubicBezTo>
                <a:cubicBezTo>
                  <a:pt x="9" y="374"/>
                  <a:pt x="9" y="374"/>
                  <a:pt x="9" y="374"/>
                </a:cubicBezTo>
                <a:cubicBezTo>
                  <a:pt x="0" y="358"/>
                  <a:pt x="0" y="334"/>
                  <a:pt x="9" y="318"/>
                </a:cubicBezTo>
                <a:cubicBezTo>
                  <a:pt x="177" y="27"/>
                  <a:pt x="177" y="27"/>
                  <a:pt x="177" y="27"/>
                </a:cubicBezTo>
                <a:cubicBezTo>
                  <a:pt x="185" y="12"/>
                  <a:pt x="207" y="0"/>
                  <a:pt x="225" y="0"/>
                </a:cubicBezTo>
                <a:cubicBezTo>
                  <a:pt x="561" y="0"/>
                  <a:pt x="561" y="0"/>
                  <a:pt x="561" y="0"/>
                </a:cubicBezTo>
                <a:cubicBezTo>
                  <a:pt x="578" y="0"/>
                  <a:pt x="600" y="12"/>
                  <a:pt x="609" y="27"/>
                </a:cubicBezTo>
                <a:cubicBezTo>
                  <a:pt x="777" y="318"/>
                  <a:pt x="777" y="318"/>
                  <a:pt x="777" y="318"/>
                </a:cubicBezTo>
                <a:cubicBezTo>
                  <a:pt x="785" y="334"/>
                  <a:pt x="785" y="358"/>
                  <a:pt x="777" y="374"/>
                </a:cubicBezTo>
                <a:cubicBezTo>
                  <a:pt x="609" y="665"/>
                  <a:pt x="609" y="665"/>
                  <a:pt x="609" y="665"/>
                </a:cubicBezTo>
                <a:cubicBezTo>
                  <a:pt x="600" y="680"/>
                  <a:pt x="578" y="692"/>
                  <a:pt x="561" y="692"/>
                </a:cubicBezTo>
                <a:lnTo>
                  <a:pt x="225" y="692"/>
                </a:lnTo>
                <a:close/>
              </a:path>
            </a:pathLst>
          </a:custGeom>
          <a:noFill/>
          <a:ln w="28575" cmpd="sng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33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Tm="19062">
        <p15:prstTrans prst="origami"/>
      </p:transition>
    </mc:Choice>
    <mc:Fallback xmlns="">
      <p:transition spd="slow" advTm="19062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7EBFDB7D-DD97-44CE-AFFB-458781A3DB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Tithings English communities were divided up into tithings – app. 10 or 12 men, who were collectively responsible for each...">
            <a:extLst>
              <a:ext uri="{FF2B5EF4-FFF2-40B4-BE49-F238E27FC236}">
                <a16:creationId xmlns:a16="http://schemas.microsoft.com/office/drawing/2014/main" id="{8637C6A7-EC9E-45E9-98B8-3E0CA6FCCFE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389"/>
          <a:stretch/>
        </p:blipFill>
        <p:spPr bwMode="auto">
          <a:xfrm>
            <a:off x="20" y="10"/>
            <a:ext cx="9272902" cy="6857990"/>
          </a:xfrm>
          <a:custGeom>
            <a:avLst/>
            <a:gdLst/>
            <a:ahLst/>
            <a:cxnLst/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Freeform 5">
            <a:extLst>
              <a:ext uri="{FF2B5EF4-FFF2-40B4-BE49-F238E27FC236}">
                <a16:creationId xmlns:a16="http://schemas.microsoft.com/office/drawing/2014/main" id="{50F864A1-23CF-4954-887F-3C4458622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160561" y="1348782"/>
            <a:ext cx="935037" cy="824315"/>
          </a:xfrm>
          <a:custGeom>
            <a:avLst/>
            <a:gdLst>
              <a:gd name="T0" fmla="*/ 225 w 785"/>
              <a:gd name="T1" fmla="*/ 692 h 692"/>
              <a:gd name="T2" fmla="*/ 177 w 785"/>
              <a:gd name="T3" fmla="*/ 665 h 692"/>
              <a:gd name="T4" fmla="*/ 9 w 785"/>
              <a:gd name="T5" fmla="*/ 374 h 692"/>
              <a:gd name="T6" fmla="*/ 9 w 785"/>
              <a:gd name="T7" fmla="*/ 318 h 692"/>
              <a:gd name="T8" fmla="*/ 177 w 785"/>
              <a:gd name="T9" fmla="*/ 27 h 692"/>
              <a:gd name="T10" fmla="*/ 225 w 785"/>
              <a:gd name="T11" fmla="*/ 0 h 692"/>
              <a:gd name="T12" fmla="*/ 561 w 785"/>
              <a:gd name="T13" fmla="*/ 0 h 692"/>
              <a:gd name="T14" fmla="*/ 609 w 785"/>
              <a:gd name="T15" fmla="*/ 27 h 692"/>
              <a:gd name="T16" fmla="*/ 777 w 785"/>
              <a:gd name="T17" fmla="*/ 318 h 692"/>
              <a:gd name="T18" fmla="*/ 777 w 785"/>
              <a:gd name="T19" fmla="*/ 374 h 692"/>
              <a:gd name="T20" fmla="*/ 609 w 785"/>
              <a:gd name="T21" fmla="*/ 665 h 692"/>
              <a:gd name="T22" fmla="*/ 561 w 785"/>
              <a:gd name="T23" fmla="*/ 692 h 692"/>
              <a:gd name="T24" fmla="*/ 225 w 785"/>
              <a:gd name="T25" fmla="*/ 692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85" h="692">
                <a:moveTo>
                  <a:pt x="225" y="692"/>
                </a:moveTo>
                <a:cubicBezTo>
                  <a:pt x="207" y="692"/>
                  <a:pt x="185" y="680"/>
                  <a:pt x="177" y="665"/>
                </a:cubicBezTo>
                <a:cubicBezTo>
                  <a:pt x="9" y="374"/>
                  <a:pt x="9" y="374"/>
                  <a:pt x="9" y="374"/>
                </a:cubicBezTo>
                <a:cubicBezTo>
                  <a:pt x="0" y="358"/>
                  <a:pt x="0" y="334"/>
                  <a:pt x="9" y="318"/>
                </a:cubicBezTo>
                <a:cubicBezTo>
                  <a:pt x="177" y="27"/>
                  <a:pt x="177" y="27"/>
                  <a:pt x="177" y="27"/>
                </a:cubicBezTo>
                <a:cubicBezTo>
                  <a:pt x="185" y="12"/>
                  <a:pt x="207" y="0"/>
                  <a:pt x="225" y="0"/>
                </a:cubicBezTo>
                <a:cubicBezTo>
                  <a:pt x="561" y="0"/>
                  <a:pt x="561" y="0"/>
                  <a:pt x="561" y="0"/>
                </a:cubicBezTo>
                <a:cubicBezTo>
                  <a:pt x="578" y="0"/>
                  <a:pt x="600" y="12"/>
                  <a:pt x="609" y="27"/>
                </a:cubicBezTo>
                <a:cubicBezTo>
                  <a:pt x="777" y="318"/>
                  <a:pt x="777" y="318"/>
                  <a:pt x="777" y="318"/>
                </a:cubicBezTo>
                <a:cubicBezTo>
                  <a:pt x="785" y="334"/>
                  <a:pt x="785" y="358"/>
                  <a:pt x="777" y="374"/>
                </a:cubicBezTo>
                <a:cubicBezTo>
                  <a:pt x="609" y="665"/>
                  <a:pt x="609" y="665"/>
                  <a:pt x="609" y="665"/>
                </a:cubicBezTo>
                <a:cubicBezTo>
                  <a:pt x="600" y="680"/>
                  <a:pt x="578" y="692"/>
                  <a:pt x="561" y="692"/>
                </a:cubicBezTo>
                <a:lnTo>
                  <a:pt x="225" y="692"/>
                </a:lnTo>
                <a:close/>
              </a:path>
            </a:pathLst>
          </a:custGeom>
          <a:noFill/>
          <a:ln w="28575" cmpd="sng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5">
            <a:extLst>
              <a:ext uri="{FF2B5EF4-FFF2-40B4-BE49-F238E27FC236}">
                <a16:creationId xmlns:a16="http://schemas.microsoft.com/office/drawing/2014/main" id="{8D313E8C-7457-407E-BDA5-EACA44D38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960661" y="1000124"/>
            <a:ext cx="762167" cy="671915"/>
          </a:xfrm>
          <a:custGeom>
            <a:avLst/>
            <a:gdLst>
              <a:gd name="T0" fmla="*/ 225 w 785"/>
              <a:gd name="T1" fmla="*/ 692 h 692"/>
              <a:gd name="T2" fmla="*/ 177 w 785"/>
              <a:gd name="T3" fmla="*/ 665 h 692"/>
              <a:gd name="T4" fmla="*/ 9 w 785"/>
              <a:gd name="T5" fmla="*/ 374 h 692"/>
              <a:gd name="T6" fmla="*/ 9 w 785"/>
              <a:gd name="T7" fmla="*/ 318 h 692"/>
              <a:gd name="T8" fmla="*/ 177 w 785"/>
              <a:gd name="T9" fmla="*/ 27 h 692"/>
              <a:gd name="T10" fmla="*/ 225 w 785"/>
              <a:gd name="T11" fmla="*/ 0 h 692"/>
              <a:gd name="T12" fmla="*/ 561 w 785"/>
              <a:gd name="T13" fmla="*/ 0 h 692"/>
              <a:gd name="T14" fmla="*/ 609 w 785"/>
              <a:gd name="T15" fmla="*/ 27 h 692"/>
              <a:gd name="T16" fmla="*/ 777 w 785"/>
              <a:gd name="T17" fmla="*/ 318 h 692"/>
              <a:gd name="T18" fmla="*/ 777 w 785"/>
              <a:gd name="T19" fmla="*/ 374 h 692"/>
              <a:gd name="T20" fmla="*/ 609 w 785"/>
              <a:gd name="T21" fmla="*/ 665 h 692"/>
              <a:gd name="T22" fmla="*/ 561 w 785"/>
              <a:gd name="T23" fmla="*/ 692 h 692"/>
              <a:gd name="T24" fmla="*/ 225 w 785"/>
              <a:gd name="T25" fmla="*/ 692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85" h="692">
                <a:moveTo>
                  <a:pt x="225" y="692"/>
                </a:moveTo>
                <a:cubicBezTo>
                  <a:pt x="207" y="692"/>
                  <a:pt x="185" y="680"/>
                  <a:pt x="177" y="665"/>
                </a:cubicBezTo>
                <a:cubicBezTo>
                  <a:pt x="9" y="374"/>
                  <a:pt x="9" y="374"/>
                  <a:pt x="9" y="374"/>
                </a:cubicBezTo>
                <a:cubicBezTo>
                  <a:pt x="0" y="358"/>
                  <a:pt x="0" y="334"/>
                  <a:pt x="9" y="318"/>
                </a:cubicBezTo>
                <a:cubicBezTo>
                  <a:pt x="177" y="27"/>
                  <a:pt x="177" y="27"/>
                  <a:pt x="177" y="27"/>
                </a:cubicBezTo>
                <a:cubicBezTo>
                  <a:pt x="185" y="12"/>
                  <a:pt x="207" y="0"/>
                  <a:pt x="225" y="0"/>
                </a:cubicBezTo>
                <a:cubicBezTo>
                  <a:pt x="561" y="0"/>
                  <a:pt x="561" y="0"/>
                  <a:pt x="561" y="0"/>
                </a:cubicBezTo>
                <a:cubicBezTo>
                  <a:pt x="578" y="0"/>
                  <a:pt x="600" y="12"/>
                  <a:pt x="609" y="27"/>
                </a:cubicBezTo>
                <a:cubicBezTo>
                  <a:pt x="777" y="318"/>
                  <a:pt x="777" y="318"/>
                  <a:pt x="777" y="318"/>
                </a:cubicBezTo>
                <a:cubicBezTo>
                  <a:pt x="785" y="334"/>
                  <a:pt x="785" y="358"/>
                  <a:pt x="777" y="374"/>
                </a:cubicBezTo>
                <a:cubicBezTo>
                  <a:pt x="609" y="665"/>
                  <a:pt x="609" y="665"/>
                  <a:pt x="609" y="665"/>
                </a:cubicBezTo>
                <a:cubicBezTo>
                  <a:pt x="600" y="680"/>
                  <a:pt x="578" y="692"/>
                  <a:pt x="561" y="692"/>
                </a:cubicBezTo>
                <a:lnTo>
                  <a:pt x="225" y="692"/>
                </a:lnTo>
                <a:close/>
              </a:path>
            </a:pathLst>
          </a:custGeom>
          <a:noFill/>
          <a:ln w="28575" cmpd="sng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333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7451">
        <p15:prstTrans prst="fracture"/>
      </p:transition>
    </mc:Choice>
    <mc:Fallback xmlns="">
      <p:transition spd="slow" advTm="7451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7EBFDB7D-DD97-44CE-AFFB-458781A3DB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Summary of Anglo-Saxon Law + Order &lt;ul&gt;&lt;li&gt;No police force &lt;/li&gt;&lt;/ul&gt;&lt;ul&gt;&lt;li&gt;Tithings organised to instill collective resp...">
            <a:extLst>
              <a:ext uri="{FF2B5EF4-FFF2-40B4-BE49-F238E27FC236}">
                <a16:creationId xmlns:a16="http://schemas.microsoft.com/office/drawing/2014/main" id="{74936303-D119-4D17-9A0A-34AD2A9CE01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0" r="-1" b="-1"/>
          <a:stretch/>
        </p:blipFill>
        <p:spPr bwMode="auto">
          <a:xfrm>
            <a:off x="555605" y="10"/>
            <a:ext cx="9272902" cy="6857990"/>
          </a:xfrm>
          <a:custGeom>
            <a:avLst/>
            <a:gdLst/>
            <a:ahLst/>
            <a:cxnLst/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Freeform 5">
            <a:extLst>
              <a:ext uri="{FF2B5EF4-FFF2-40B4-BE49-F238E27FC236}">
                <a16:creationId xmlns:a16="http://schemas.microsoft.com/office/drawing/2014/main" id="{50F864A1-23CF-4954-887F-3C4458622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160561" y="1348782"/>
            <a:ext cx="935037" cy="824315"/>
          </a:xfrm>
          <a:custGeom>
            <a:avLst/>
            <a:gdLst>
              <a:gd name="T0" fmla="*/ 225 w 785"/>
              <a:gd name="T1" fmla="*/ 692 h 692"/>
              <a:gd name="T2" fmla="*/ 177 w 785"/>
              <a:gd name="T3" fmla="*/ 665 h 692"/>
              <a:gd name="T4" fmla="*/ 9 w 785"/>
              <a:gd name="T5" fmla="*/ 374 h 692"/>
              <a:gd name="T6" fmla="*/ 9 w 785"/>
              <a:gd name="T7" fmla="*/ 318 h 692"/>
              <a:gd name="T8" fmla="*/ 177 w 785"/>
              <a:gd name="T9" fmla="*/ 27 h 692"/>
              <a:gd name="T10" fmla="*/ 225 w 785"/>
              <a:gd name="T11" fmla="*/ 0 h 692"/>
              <a:gd name="T12" fmla="*/ 561 w 785"/>
              <a:gd name="T13" fmla="*/ 0 h 692"/>
              <a:gd name="T14" fmla="*/ 609 w 785"/>
              <a:gd name="T15" fmla="*/ 27 h 692"/>
              <a:gd name="T16" fmla="*/ 777 w 785"/>
              <a:gd name="T17" fmla="*/ 318 h 692"/>
              <a:gd name="T18" fmla="*/ 777 w 785"/>
              <a:gd name="T19" fmla="*/ 374 h 692"/>
              <a:gd name="T20" fmla="*/ 609 w 785"/>
              <a:gd name="T21" fmla="*/ 665 h 692"/>
              <a:gd name="T22" fmla="*/ 561 w 785"/>
              <a:gd name="T23" fmla="*/ 692 h 692"/>
              <a:gd name="T24" fmla="*/ 225 w 785"/>
              <a:gd name="T25" fmla="*/ 692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85" h="692">
                <a:moveTo>
                  <a:pt x="225" y="692"/>
                </a:moveTo>
                <a:cubicBezTo>
                  <a:pt x="207" y="692"/>
                  <a:pt x="185" y="680"/>
                  <a:pt x="177" y="665"/>
                </a:cubicBezTo>
                <a:cubicBezTo>
                  <a:pt x="9" y="374"/>
                  <a:pt x="9" y="374"/>
                  <a:pt x="9" y="374"/>
                </a:cubicBezTo>
                <a:cubicBezTo>
                  <a:pt x="0" y="358"/>
                  <a:pt x="0" y="334"/>
                  <a:pt x="9" y="318"/>
                </a:cubicBezTo>
                <a:cubicBezTo>
                  <a:pt x="177" y="27"/>
                  <a:pt x="177" y="27"/>
                  <a:pt x="177" y="27"/>
                </a:cubicBezTo>
                <a:cubicBezTo>
                  <a:pt x="185" y="12"/>
                  <a:pt x="207" y="0"/>
                  <a:pt x="225" y="0"/>
                </a:cubicBezTo>
                <a:cubicBezTo>
                  <a:pt x="561" y="0"/>
                  <a:pt x="561" y="0"/>
                  <a:pt x="561" y="0"/>
                </a:cubicBezTo>
                <a:cubicBezTo>
                  <a:pt x="578" y="0"/>
                  <a:pt x="600" y="12"/>
                  <a:pt x="609" y="27"/>
                </a:cubicBezTo>
                <a:cubicBezTo>
                  <a:pt x="777" y="318"/>
                  <a:pt x="777" y="318"/>
                  <a:pt x="777" y="318"/>
                </a:cubicBezTo>
                <a:cubicBezTo>
                  <a:pt x="785" y="334"/>
                  <a:pt x="785" y="358"/>
                  <a:pt x="777" y="374"/>
                </a:cubicBezTo>
                <a:cubicBezTo>
                  <a:pt x="609" y="665"/>
                  <a:pt x="609" y="665"/>
                  <a:pt x="609" y="665"/>
                </a:cubicBezTo>
                <a:cubicBezTo>
                  <a:pt x="600" y="680"/>
                  <a:pt x="578" y="692"/>
                  <a:pt x="561" y="692"/>
                </a:cubicBezTo>
                <a:lnTo>
                  <a:pt x="225" y="692"/>
                </a:lnTo>
                <a:close/>
              </a:path>
            </a:pathLst>
          </a:custGeom>
          <a:noFill/>
          <a:ln w="28575" cmpd="sng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5">
            <a:extLst>
              <a:ext uri="{FF2B5EF4-FFF2-40B4-BE49-F238E27FC236}">
                <a16:creationId xmlns:a16="http://schemas.microsoft.com/office/drawing/2014/main" id="{8D313E8C-7457-407E-BDA5-EACA44D38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960661" y="1000124"/>
            <a:ext cx="762167" cy="671915"/>
          </a:xfrm>
          <a:custGeom>
            <a:avLst/>
            <a:gdLst>
              <a:gd name="T0" fmla="*/ 225 w 785"/>
              <a:gd name="T1" fmla="*/ 692 h 692"/>
              <a:gd name="T2" fmla="*/ 177 w 785"/>
              <a:gd name="T3" fmla="*/ 665 h 692"/>
              <a:gd name="T4" fmla="*/ 9 w 785"/>
              <a:gd name="T5" fmla="*/ 374 h 692"/>
              <a:gd name="T6" fmla="*/ 9 w 785"/>
              <a:gd name="T7" fmla="*/ 318 h 692"/>
              <a:gd name="T8" fmla="*/ 177 w 785"/>
              <a:gd name="T9" fmla="*/ 27 h 692"/>
              <a:gd name="T10" fmla="*/ 225 w 785"/>
              <a:gd name="T11" fmla="*/ 0 h 692"/>
              <a:gd name="T12" fmla="*/ 561 w 785"/>
              <a:gd name="T13" fmla="*/ 0 h 692"/>
              <a:gd name="T14" fmla="*/ 609 w 785"/>
              <a:gd name="T15" fmla="*/ 27 h 692"/>
              <a:gd name="T16" fmla="*/ 777 w 785"/>
              <a:gd name="T17" fmla="*/ 318 h 692"/>
              <a:gd name="T18" fmla="*/ 777 w 785"/>
              <a:gd name="T19" fmla="*/ 374 h 692"/>
              <a:gd name="T20" fmla="*/ 609 w 785"/>
              <a:gd name="T21" fmla="*/ 665 h 692"/>
              <a:gd name="T22" fmla="*/ 561 w 785"/>
              <a:gd name="T23" fmla="*/ 692 h 692"/>
              <a:gd name="T24" fmla="*/ 225 w 785"/>
              <a:gd name="T25" fmla="*/ 692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85" h="692">
                <a:moveTo>
                  <a:pt x="225" y="692"/>
                </a:moveTo>
                <a:cubicBezTo>
                  <a:pt x="207" y="692"/>
                  <a:pt x="185" y="680"/>
                  <a:pt x="177" y="665"/>
                </a:cubicBezTo>
                <a:cubicBezTo>
                  <a:pt x="9" y="374"/>
                  <a:pt x="9" y="374"/>
                  <a:pt x="9" y="374"/>
                </a:cubicBezTo>
                <a:cubicBezTo>
                  <a:pt x="0" y="358"/>
                  <a:pt x="0" y="334"/>
                  <a:pt x="9" y="318"/>
                </a:cubicBezTo>
                <a:cubicBezTo>
                  <a:pt x="177" y="27"/>
                  <a:pt x="177" y="27"/>
                  <a:pt x="177" y="27"/>
                </a:cubicBezTo>
                <a:cubicBezTo>
                  <a:pt x="185" y="12"/>
                  <a:pt x="207" y="0"/>
                  <a:pt x="225" y="0"/>
                </a:cubicBezTo>
                <a:cubicBezTo>
                  <a:pt x="561" y="0"/>
                  <a:pt x="561" y="0"/>
                  <a:pt x="561" y="0"/>
                </a:cubicBezTo>
                <a:cubicBezTo>
                  <a:pt x="578" y="0"/>
                  <a:pt x="600" y="12"/>
                  <a:pt x="609" y="27"/>
                </a:cubicBezTo>
                <a:cubicBezTo>
                  <a:pt x="777" y="318"/>
                  <a:pt x="777" y="318"/>
                  <a:pt x="777" y="318"/>
                </a:cubicBezTo>
                <a:cubicBezTo>
                  <a:pt x="785" y="334"/>
                  <a:pt x="785" y="358"/>
                  <a:pt x="777" y="374"/>
                </a:cubicBezTo>
                <a:cubicBezTo>
                  <a:pt x="609" y="665"/>
                  <a:pt x="609" y="665"/>
                  <a:pt x="609" y="665"/>
                </a:cubicBezTo>
                <a:cubicBezTo>
                  <a:pt x="600" y="680"/>
                  <a:pt x="578" y="692"/>
                  <a:pt x="561" y="692"/>
                </a:cubicBezTo>
                <a:lnTo>
                  <a:pt x="225" y="692"/>
                </a:lnTo>
                <a:close/>
              </a:path>
            </a:pathLst>
          </a:custGeom>
          <a:noFill/>
          <a:ln w="28575" cmpd="sng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2595">
        <p:blinds dir="vert"/>
      </p:transition>
    </mc:Choice>
    <mc:Fallback xmlns="">
      <p:transition spd="slow" advTm="12595">
        <p:blinds dir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0C14986-FFE9-4765-8366-AA83A756F9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591" r="-1" b="1229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8DFA12B-F5BC-4BD1-9513-B7A87926BC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GB" sz="4800" dirty="0"/>
              <a:t>THE END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4700606-B2AD-4A86-8C7C-DBF27FE75D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endParaRPr lang="en-GB" sz="20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50575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13</Words>
  <Application>Microsoft Office PowerPoint</Application>
  <PresentationFormat>Widescreen</PresentationFormat>
  <Paragraphs>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ANGLO SAXONS CRIME AND PUNISHMENT.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ANGLO SAXONS CRIME AND PUNISHMENT.</dc:title>
  <dc:creator>matthew jones</dc:creator>
  <cp:lastModifiedBy>rebecca glenn</cp:lastModifiedBy>
  <cp:revision>3</cp:revision>
  <dcterms:created xsi:type="dcterms:W3CDTF">2020-07-02T13:06:23Z</dcterms:created>
  <dcterms:modified xsi:type="dcterms:W3CDTF">2020-07-03T16:32:50Z</dcterms:modified>
</cp:coreProperties>
</file>