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1" r:id="rId2"/>
    <p:sldId id="1986" r:id="rId3"/>
    <p:sldId id="1987" r:id="rId4"/>
    <p:sldId id="1989" r:id="rId5"/>
    <p:sldId id="1988" r:id="rId6"/>
    <p:sldId id="1990" r:id="rId7"/>
    <p:sldId id="259" r:id="rId8"/>
    <p:sldId id="260" r:id="rId9"/>
    <p:sldId id="261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FA1"/>
    <a:srgbClr val="D3CAE0"/>
    <a:srgbClr val="1B75BC"/>
    <a:srgbClr val="499EE5"/>
    <a:srgbClr val="FFFFFF"/>
    <a:srgbClr val="FFE699"/>
    <a:srgbClr val="9E89B9"/>
    <a:srgbClr val="C9C9C9"/>
    <a:srgbClr val="F8CEB2"/>
    <a:srgbClr val="F4B1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3548" autoAdjust="0"/>
  </p:normalViewPr>
  <p:slideViewPr>
    <p:cSldViewPr snapToGrid="0">
      <p:cViewPr>
        <p:scale>
          <a:sx n="116" d="100"/>
          <a:sy n="116" d="100"/>
        </p:scale>
        <p:origin x="-1494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1"/>
            <a:ext cx="2945659" cy="4980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50438" y="1"/>
            <a:ext cx="2945659" cy="4980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D0D7A19-DBE0-4E7B-BC3E-FC292AB9E0F7}" type="datetime1">
              <a:rPr lang="en-GB"/>
              <a:pPr lvl="0"/>
              <a:t>25/02/2020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79768" y="4777193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428578"/>
            <a:ext cx="2945659" cy="4980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50438" y="9428578"/>
            <a:ext cx="2945659" cy="4980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6CC0440-5D0E-41C0-B0A6-66C46E9460E8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4373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6A27FE-113B-4B5D-9C52-14AD4A3FE0E3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114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D3C1C4-0B81-4B8F-9658-140F1898F1A6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4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2ED277-BF2C-4875-87B5-7AB2319572FF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239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4239F0-52B3-43D0-A130-436472FF120C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0415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6284C9-8634-47DC-A962-1D05E56D7195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336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ED76C3-F0E9-42E1-997F-5F7DE4833FFD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9604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E6B037-B607-4997-93B0-730A67747C49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9116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7FA640-3186-496F-A9E6-F9EFA43D8F1D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641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C5E2AD-0845-482F-9AC7-2D3C180562A9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354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FBA61E-85DD-4D31-9CF9-0773F8A37D8E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138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450B3B-F55E-466B-8498-D4D618E0262F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389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8650" y="1825627"/>
            <a:ext cx="78867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 dirty="0"/>
              <a:t>02/04/2019</a:t>
            </a:r>
            <a:endParaRPr lang="en-GB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49" y="6356351"/>
            <a:ext cx="308609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r>
              <a:rPr lang="en-GB" dirty="0"/>
              <a:t>© Focus Education UK Ltd 2019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49" y="6356351"/>
            <a:ext cx="2057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5CF6A83-D453-49F2-A8B1-E4F031018952}" type="slidenum"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925189"/>
          </a:xfrm>
        </p:spPr>
        <p:txBody>
          <a:bodyPr anchorCtr="1"/>
          <a:lstStyle/>
          <a:p>
            <a:pPr lvl="0" algn="ctr"/>
            <a:r>
              <a:rPr lang="en-GB" sz="2800" b="1" dirty="0">
                <a:solidFill>
                  <a:srgbClr val="7C5FA1"/>
                </a:solidFill>
                <a:latin typeface="Century Gothic" pitchFamily="34"/>
              </a:rPr>
              <a:t>What are the key features of ‘knowledge-rich’ assessment for history?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420290"/>
              </p:ext>
            </p:extLst>
          </p:nvPr>
        </p:nvGraphicFramePr>
        <p:xfrm>
          <a:off x="661601" y="1710448"/>
          <a:ext cx="7886699" cy="466852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947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919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4">
                <a:tc>
                  <a:txBody>
                    <a:bodyPr/>
                    <a:lstStyle/>
                    <a:p>
                      <a:pPr lvl="0"/>
                      <a:r>
                        <a:rPr lang="en-GB" sz="1400" dirty="0">
                          <a:latin typeface="Century Gothic" pitchFamily="34"/>
                        </a:rPr>
                        <a:t>Subject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FA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400" dirty="0">
                          <a:latin typeface="Century Gothic" pitchFamily="34"/>
                        </a:rPr>
                        <a:t>Features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FA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4">
                <a:tc rowSpan="5"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1" dirty="0">
                          <a:latin typeface="Century Gothic" pitchFamily="34"/>
                        </a:rPr>
                        <a:t>History</a:t>
                      </a:r>
                    </a:p>
                    <a:p>
                      <a:pPr lvl="0"/>
                      <a:endParaRPr lang="en-GB" sz="1400" dirty="0">
                        <a:latin typeface="Century Gothic" pitchFamily="34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AE0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At key stage 2, the sticky knowledge takes full account of the national curriculum’s main characteristics of:</a:t>
                      </a:r>
                    </a:p>
                    <a:p>
                      <a:pPr marL="742950" lvl="1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Chronology, from the stone age to 1066</a:t>
                      </a:r>
                    </a:p>
                    <a:p>
                      <a:pPr marL="742950" lvl="1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One study beyond 1066</a:t>
                      </a:r>
                    </a:p>
                    <a:p>
                      <a:pPr marL="742950" lvl="1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Ancient civilizations</a:t>
                      </a:r>
                    </a:p>
                    <a:p>
                      <a:pPr marL="742950" lvl="1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Civilizations around 900AD</a:t>
                      </a:r>
                    </a:p>
                    <a:p>
                      <a:pPr marL="742950" lvl="1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Ancient Greece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There are relatively few assessment statements as these knowledge statements should be what pupils retain for ever. In other words, this knowledge is within their long-term memory and will be retained.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There is a difference between knowledge which will be retained close to the point of teaching and that which will be retained for ever.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In effect, sticky knowledge refers to the long-term memory and should not be assessed too close to the point of teaching.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When considering pupils’ improvement in subject specific vocabulary, see the identified historical specific vocabulary outlined in Focus Education’s ‘historical knowledge mats’.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5"/>
          <p:cNvSpPr txBox="1"/>
          <p:nvPr/>
        </p:nvSpPr>
        <p:spPr>
          <a:xfrm>
            <a:off x="4114800" y="2971800"/>
            <a:ext cx="64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9"/>
          </p:nvPr>
        </p:nvSpPr>
        <p:spPr>
          <a:xfrm>
            <a:off x="3103090" y="1293577"/>
            <a:ext cx="3086099" cy="365129"/>
          </a:xfrm>
        </p:spPr>
        <p:txBody>
          <a:bodyPr/>
          <a:lstStyle/>
          <a:p>
            <a:pPr lvl="0"/>
            <a:r>
              <a:rPr lang="en-GB" dirty="0" smtClean="0"/>
              <a:t>Broadbent Fold Primary School and Nursery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824239F0-52B3-43D0-A130-436472FF120C}" type="slidenum">
              <a:rPr lang="en-GB" smtClean="0"/>
              <a:t>1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3" y="1033420"/>
            <a:ext cx="103028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304742"/>
              </p:ext>
            </p:extLst>
          </p:nvPr>
        </p:nvGraphicFramePr>
        <p:xfrm>
          <a:off x="207331" y="381094"/>
          <a:ext cx="8729336" cy="603485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542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714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388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095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551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57135">
                <a:tc gridSpan="5">
                  <a:txBody>
                    <a:bodyPr/>
                    <a:lstStyle/>
                    <a:p>
                      <a:pPr lvl="0" algn="ctr"/>
                      <a:r>
                        <a:rPr lang="en-GB" sz="2400" dirty="0">
                          <a:latin typeface="Century Gothic" pitchFamily="34"/>
                        </a:rPr>
                        <a:t>History: Key Stage 1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F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7135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Within living memory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Beyond living memory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Lives of significant people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Local history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9997">
                <a:tc gridSpan="2"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changes within living memory. Where appropriate, these should be used to reveal aspects of change in national life 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events beyond living memory that are significant nationally or globally [for example, the Great Fire of London, the first aeroplane flight or events commemorated through festivals or anniversaries] 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i="1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the lives of significant individuals in the past who have contributed to national and international achievements. Some should be used to compare aspects of life in different periods </a:t>
                      </a:r>
                      <a:endParaRPr lang="en-GB" sz="1000" b="1" i="1" dirty="0">
                        <a:solidFill>
                          <a:srgbClr val="00000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i="1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significant historical events, people and places in their own locality</a:t>
                      </a:r>
                      <a:endParaRPr lang="en-GB" sz="1000" b="1" i="1" dirty="0">
                        <a:solidFill>
                          <a:srgbClr val="00000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76741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1</a:t>
                      </a: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AE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Know that the toys their grandparents played with were different to their own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Organise a number of artefacts by age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Know what a number of older objects were used for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Know the main differences between their school days and that of their grandparents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Name a famous person from the past and explain why they are famous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the name of a famous person, or a famous place, close to where they live</a:t>
                      </a:r>
                    </a:p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28153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2</a:t>
                      </a: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AE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about an event or events that happened long ago, even before their grandparents were born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what we use today instead of a number of older given artefacts 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entury Gothic" pitchFamily="34"/>
                        </a:rPr>
                        <a:t>Know that children’s lives today are different to those of children a long time ago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about a famous person from outside the UK and explain why they are famous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how the local area is different to the way it used to be a long time ago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Differentiate between things that were here 100 years ago and things that were not (including buildings, tools, toys, etc.</a:t>
                      </a:r>
                    </a:p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D1C5E2AD-0845-482F-9AC7-2D3C180562A9}" type="slidenum">
              <a:rPr lang="en-GB" smtClean="0"/>
              <a:t>2</a:t>
            </a:fld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133211"/>
              </p:ext>
            </p:extLst>
          </p:nvPr>
        </p:nvGraphicFramePr>
        <p:xfrm>
          <a:off x="293686" y="609694"/>
          <a:ext cx="8556615" cy="563861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75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375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2800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0435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7135">
                <a:tc gridSpan="4">
                  <a:txBody>
                    <a:bodyPr/>
                    <a:lstStyle/>
                    <a:p>
                      <a:pPr lvl="0" algn="ctr"/>
                      <a:r>
                        <a:rPr lang="en-GB" sz="2400" dirty="0">
                          <a:latin typeface="Century Gothic" pitchFamily="34"/>
                        </a:rPr>
                        <a:t>History: Key Stage 2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F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7135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CHRONOLOGY</a:t>
                      </a:r>
                    </a:p>
                    <a:p>
                      <a:pPr lvl="0"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(Stone age to 1066)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Beyond 1066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LOCAL STUDY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9997">
                <a:tc gridSpan="2"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To include: 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Stone age to Iron age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Romans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Anglo-Saxons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Vikings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An aspect of theme that takes pupils beyond 1066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b="0" i="1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A local study linked to one of the periods of time studied under chronology; or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b="0" i="1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A local study that could extend beyond 1066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76741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3</a:t>
                      </a: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AE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how Britain changed between the beginning of the stone age and the iron age 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the main differences between the stone, bronze and iron ages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what is meant by ‘hunter-gatherers’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endParaRPr lang="en-GB" sz="1000" dirty="0">
                        <a:latin typeface="Century Gothic" pitchFamily="34"/>
                      </a:endParaRPr>
                    </a:p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000" dirty="0">
                        <a:solidFill>
                          <a:srgbClr val="00000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Know a significant time in history – WW2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Know this as</a:t>
                      </a:r>
                      <a:r>
                        <a:rPr lang="en-GB" sz="1000" baseline="0" dirty="0" smtClean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 a significant turning point in British History</a:t>
                      </a: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 smtClean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Local Study related to WW2-</a:t>
                      </a:r>
                      <a:r>
                        <a:rPr lang="en-GB" sz="1000" baseline="0" dirty="0" smtClean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 For example: The Air Raid Shelters in Stockport. 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baseline="0" dirty="0" smtClean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Know how people lived and survived in WW2.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baseline="0" dirty="0" smtClean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Know significant events during WW2 in Manchester. </a:t>
                      </a: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28153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4</a:t>
                      </a: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AE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how Britain changed from the iron age to the end of the Roman occupation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how the Roman occupation of Britain helped to advance British society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how there was resistance to the Roman occupation and know about Boudica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entury Gothic" pitchFamily="34"/>
                        </a:rPr>
                        <a:t>Know about at least one famous Roman emperor</a:t>
                      </a:r>
                    </a:p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b="0" i="0" u="none" strike="noStrike" kern="1200" cap="none" spc="0" baseline="0" dirty="0" smtClean="0">
                          <a:solidFill>
                            <a:srgbClr val="7030A0"/>
                          </a:solidFill>
                          <a:uFillTx/>
                          <a:latin typeface="Century Gothic" pitchFamily="34"/>
                        </a:rPr>
                        <a:t>Know a significant time in history- The Tudors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b="0" i="0" u="none" strike="noStrike" kern="1200" cap="none" spc="0" baseline="0" dirty="0" smtClean="0">
                          <a:solidFill>
                            <a:srgbClr val="7030A0"/>
                          </a:solidFill>
                          <a:uFillTx/>
                          <a:latin typeface="Century Gothic" pitchFamily="34"/>
                        </a:rPr>
                        <a:t>Know about the changing power of Monarchs using case studies such as:  Henry VII, Henry VIII, Elizabeth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endParaRPr lang="en-GB" sz="1000" b="0" i="0" u="none" strike="noStrike" kern="1200" cap="none" spc="0" baseline="0" dirty="0" smtClean="0">
                        <a:solidFill>
                          <a:srgbClr val="7030A0"/>
                        </a:solidFill>
                        <a:uFillTx/>
                        <a:latin typeface="Century Gothic" pitchFamily="34"/>
                      </a:endParaRP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endParaRPr lang="en-GB" sz="1000" b="0" i="0" u="none" strike="noStrike" kern="1200" cap="none" spc="0" baseline="0" dirty="0">
                        <a:solidFill>
                          <a:srgbClr val="000000"/>
                        </a:solidFill>
                        <a:uFillTx/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 smtClean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Local Study related to The Tudors- For example: Chester/</a:t>
                      </a:r>
                      <a:r>
                        <a:rPr lang="en-GB" sz="1000" baseline="0" dirty="0" smtClean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 Bramall </a:t>
                      </a:r>
                      <a:r>
                        <a:rPr lang="en-GB" sz="1000" baseline="0" dirty="0" smtClean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Hall/ </a:t>
                      </a:r>
                      <a:r>
                        <a:rPr lang="en-GB" sz="1000" baseline="0" dirty="0" err="1" smtClean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Ordsall</a:t>
                      </a:r>
                      <a:r>
                        <a:rPr lang="en-GB" sz="1000" baseline="0" smtClean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 Hall</a:t>
                      </a:r>
                      <a:endParaRPr lang="en-GB" sz="1000" baseline="0" dirty="0" smtClean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baseline="0" dirty="0" smtClean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Know how people lived in the local area during The Tudor times.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baseline="0" dirty="0" smtClean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Know about evidence from the past and how it shaped our future. 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D1C5E2AD-0845-482F-9AC7-2D3C180562A9}" type="slidenum">
              <a:rPr lang="en-GB" smtClean="0"/>
              <a:t>3</a:t>
            </a:fld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426207"/>
              </p:ext>
            </p:extLst>
          </p:nvPr>
        </p:nvGraphicFramePr>
        <p:xfrm>
          <a:off x="293690" y="752822"/>
          <a:ext cx="8556615" cy="501706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75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375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2800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0435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7135">
                <a:tc gridSpan="4">
                  <a:txBody>
                    <a:bodyPr/>
                    <a:lstStyle/>
                    <a:p>
                      <a:pPr lvl="0" algn="ctr"/>
                      <a:r>
                        <a:rPr lang="en-GB" sz="2400" dirty="0">
                          <a:latin typeface="Century Gothic" pitchFamily="34"/>
                        </a:rPr>
                        <a:t>History: Key Stage 2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F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7135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ANCIENT ANCIENTS</a:t>
                      </a:r>
                    </a:p>
                    <a:p>
                      <a:pPr lvl="0"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(approx. 3000 years ago)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CIVILIZATIONS from 1000 years ago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ANCIENT GREECE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9997">
                <a:tc gridSpan="2"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Cover each of and then choose one to look at in depth: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Ancient Egypt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Ancient Sumer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Indus Valley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Shang Dynasty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Choose one of: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Mayans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Islamic Civilizations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Benin Civilization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b="0" i="1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Greek life and influence on the Western world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76741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3</a:t>
                      </a: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AE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endParaRPr lang="en-GB" sz="1000" dirty="0">
                        <a:solidFill>
                          <a:srgbClr val="00000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some of the main characteristics of the Athenians and the Spartans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about the influence the gods had on Ancient Greece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at least five sports from the Ancient Greek Olympics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28153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4</a:t>
                      </a: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AE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entury Gothic" pitchFamily="34"/>
                        </a:rPr>
                        <a:t>Know about, and name, some of the advanced societies that were in the world around 3000 years ago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about the key features of either: Ancient Egypt; Ancient Sumer; Indus Valley; or the Shang Dynasty</a:t>
                      </a:r>
                    </a:p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endParaRPr lang="en-GB" sz="1000" b="0" i="0" u="none" strike="noStrike" kern="1200" cap="none" spc="0" baseline="0" dirty="0">
                        <a:solidFill>
                          <a:srgbClr val="000000"/>
                        </a:solidFill>
                        <a:uFillTx/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D1C5E2AD-0845-482F-9AC7-2D3C180562A9}" type="slidenum">
              <a:rPr lang="en-GB" smtClean="0"/>
              <a:t>4</a:t>
            </a:fld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389421"/>
              </p:ext>
            </p:extLst>
          </p:nvPr>
        </p:nvGraphicFramePr>
        <p:xfrm>
          <a:off x="293686" y="228691"/>
          <a:ext cx="8556615" cy="618350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75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375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2800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0435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8847">
                <a:tc gridSpan="4">
                  <a:txBody>
                    <a:bodyPr/>
                    <a:lstStyle/>
                    <a:p>
                      <a:pPr lvl="0" algn="ctr"/>
                      <a:r>
                        <a:rPr lang="en-GB" sz="2400" dirty="0">
                          <a:latin typeface="Century Gothic" pitchFamily="34"/>
                        </a:rPr>
                        <a:t>History: Key Stage 2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F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4403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CHRONOLOGY</a:t>
                      </a:r>
                    </a:p>
                    <a:p>
                      <a:pPr lvl="0"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(Stone age to 1066)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Beyond 1066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LOCAL STUDY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9220">
                <a:tc gridSpan="2"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To include: 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Stone age to Iron age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Romans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Anglo-Saxons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Vikings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An aspect of theme that takes pupils beyond 1066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b="0" i="1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A local study linked to one of the periods of time studied under chronology; or</a:t>
                      </a:r>
                    </a:p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b="0" i="1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A local study that could extend beyond 1066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74767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5</a:t>
                      </a: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AE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how Britain changed between the end of the Roman occupation and 1066 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about how the Anglo-Saxons attempted to bring about law and order into the country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that during the Anglo-Saxon period Britain was divided into many kingdoms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that the way the kingdoms were divided led to the creation of some of our county boundaries today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Century Gothic" pitchFamily="34"/>
                          <a:ea typeface="Calibri" pitchFamily="34"/>
                          <a:cs typeface="Times New Roman" pitchFamily="18"/>
                        </a:rPr>
                        <a:t>Use a time line to show when the Anglo-Saxons were in England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Know a significant turning point in history- The Victorians</a:t>
                      </a:r>
                      <a:r>
                        <a:rPr lang="en-GB" sz="1000" baseline="0" dirty="0" smtClean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 and the significance of invention.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Know changes in aspects of social history, such as crime and punishment, leisure, entertainment in the 20</a:t>
                      </a:r>
                      <a:r>
                        <a:rPr lang="en-GB" sz="1000" baseline="30000" dirty="0" smtClean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th</a:t>
                      </a:r>
                      <a:r>
                        <a:rPr lang="en-GB" sz="1000" baseline="0" dirty="0" smtClean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 </a:t>
                      </a:r>
                      <a:endParaRPr lang="en-GB" sz="1000" dirty="0" smtClean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Know about a period of history that has strong connections to their locality and understand the issues associated with the period.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baseline="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Know how the lives of wealthy people were different from the lives of poorer people during this </a:t>
                      </a:r>
                      <a:r>
                        <a:rPr lang="en-GB" sz="1000" baseline="0" dirty="0" smtClean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time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baseline="0" dirty="0" smtClean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Local study related to The Victorians- for example: Styal Mill</a:t>
                      </a: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50694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6</a:t>
                      </a: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AE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where the Vikings originated from and show this on a map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that the Vikings and Anglo-Saxons were often in conflict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entury Gothic" pitchFamily="34"/>
                        </a:rPr>
                        <a:t>Know why the Vikings frequently won battles with the Anglo-Saxons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baseline="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Know about a theme in British history which extends beyond 1066 and explain why this was important in relation to British history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baseline="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Know how to place historical events and people from the past societies and periods in a chronological framework</a:t>
                      </a:r>
                      <a:endParaRPr lang="en-GB" sz="1000" dirty="0">
                        <a:latin typeface="Century Gothic" pitchFamily="34"/>
                      </a:endParaRP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know</a:t>
                      </a:r>
                      <a:r>
                        <a:rPr lang="en-GB" sz="1000" baseline="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 how Britain has had a major influence on the world</a:t>
                      </a:r>
                      <a:endParaRPr lang="en-GB" sz="1000" dirty="0"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D1C5E2AD-0845-482F-9AC7-2D3C180562A9}" type="slidenum">
              <a:rPr lang="en-GB" smtClean="0"/>
              <a:t>5</a:t>
            </a:fld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723820"/>
              </p:ext>
            </p:extLst>
          </p:nvPr>
        </p:nvGraphicFramePr>
        <p:xfrm>
          <a:off x="293690" y="686788"/>
          <a:ext cx="8556615" cy="486466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75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375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2800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0435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7135">
                <a:tc gridSpan="4">
                  <a:txBody>
                    <a:bodyPr/>
                    <a:lstStyle/>
                    <a:p>
                      <a:pPr lvl="0" algn="ctr"/>
                      <a:r>
                        <a:rPr lang="en-GB" sz="2400" dirty="0">
                          <a:latin typeface="Century Gothic" pitchFamily="34"/>
                        </a:rPr>
                        <a:t>History: Key Stage 2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F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7135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ANCIENT ANCIENTS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(approx. 3000 years ago)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CIVILIZATIONS from 1000 years ago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ANCIENT GREECE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89B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9997">
                <a:tc gridSpan="2"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Cover each of and then choose one to look at in depth: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Ancient Egypt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Ancient Sumer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Indus Valley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Shang Dynasty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Choose one of: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Mayans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Islamic Civilizations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i="1" u="none" strike="noStrike" kern="12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Benin Civilization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1000" b="0" i="1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Greek life and influence on the Western world</a:t>
                      </a: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76741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5</a:t>
                      </a: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AE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endParaRPr lang="en-GB" sz="1000" dirty="0">
                        <a:solidFill>
                          <a:srgbClr val="00000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28153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6</a:t>
                      </a:r>
                    </a:p>
                  </a:txBody>
                  <a:tcPr marT="45701" marB="45701" vert="eaVert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CAE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about the impact that one of the following ancient societies had on the world: the Mayan civilization; the Islamic civilization; or the Benin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1000" dirty="0">
                          <a:latin typeface="Century Gothic" pitchFamily="34"/>
                        </a:rPr>
                        <a:t>Know why they were considered an advanced society in relation to that period of time in Europe</a:t>
                      </a:r>
                    </a:p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endParaRPr lang="en-GB" sz="1000" b="0" i="0" u="none" strike="noStrike" kern="1200" cap="none" spc="0" baseline="0" dirty="0">
                        <a:solidFill>
                          <a:srgbClr val="000000"/>
                        </a:solidFill>
                        <a:uFillTx/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endParaRPr lang="en-GB" sz="10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1" marB="4570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D1C5E2AD-0845-482F-9AC7-2D3C180562A9}" type="slidenum">
              <a:rPr lang="en-GB" smtClean="0"/>
              <a:t>6</a:t>
            </a:fld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="" xmlns:a16="http://schemas.microsoft.com/office/drawing/2014/main" id="{58A33397-20EC-4CE4-8A4A-F5DA4322F2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482602"/>
          </a:xfrm>
        </p:spPr>
        <p:txBody>
          <a:bodyPr/>
          <a:lstStyle/>
          <a:p>
            <a:pPr lvl="0"/>
            <a:r>
              <a:rPr lang="en-GB" sz="2600" b="1" dirty="0">
                <a:solidFill>
                  <a:srgbClr val="7030A0"/>
                </a:solidFill>
                <a:latin typeface="Century Gothic" pitchFamily="34"/>
              </a:rPr>
              <a:t>Sticky Knowledge: History</a:t>
            </a:r>
          </a:p>
        </p:txBody>
      </p:sp>
      <p:graphicFrame>
        <p:nvGraphicFramePr>
          <p:cNvPr id="3" name="Content Placeholder 5">
            <a:extLst>
              <a:ext uri="{FF2B5EF4-FFF2-40B4-BE49-F238E27FC236}">
                <a16:creationId xmlns="" xmlns:a16="http://schemas.microsoft.com/office/drawing/2014/main" id="{E27F94A1-2170-46AC-9775-13EB84097C3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066162"/>
          <a:ext cx="7886698" cy="454660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943349">
                  <a:extLst>
                    <a:ext uri="{9D8B030D-6E8A-4147-A177-3AD203B41FA5}">
                      <a16:colId xmlns="" xmlns:a16="http://schemas.microsoft.com/office/drawing/2014/main" val="3522623331"/>
                    </a:ext>
                  </a:extLst>
                </a:gridCol>
                <a:gridCol w="3943349">
                  <a:extLst>
                    <a:ext uri="{9D8B030D-6E8A-4147-A177-3AD203B41FA5}">
                      <a16:colId xmlns="" xmlns:a16="http://schemas.microsoft.com/office/drawing/2014/main" val="311721516"/>
                    </a:ext>
                  </a:extLst>
                </a:gridCol>
              </a:tblGrid>
              <a:tr h="370844">
                <a:tc>
                  <a:txBody>
                    <a:bodyPr/>
                    <a:lstStyle/>
                    <a:p>
                      <a:pPr lvl="0"/>
                      <a:r>
                        <a:rPr lang="en-GB" dirty="0">
                          <a:solidFill>
                            <a:srgbClr val="FFFFFF"/>
                          </a:solidFill>
                          <a:latin typeface="Century Gothic" pitchFamily="34"/>
                        </a:rPr>
                        <a:t>Year 1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dirty="0">
                          <a:solidFill>
                            <a:srgbClr val="FFFFFF"/>
                          </a:solidFill>
                          <a:latin typeface="Century Gothic" pitchFamily="34"/>
                        </a:rPr>
                        <a:t>Year 2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21335276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Know that the toys their grandparents played with were different to their own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Know about an event or events that happened long ago, even before their grandparents were born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51077589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Organise a number of artefacts by age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Know what we use today instead of a number of older given artefacts 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6113236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what a number of older objects were used for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about a famous person from outside the UK and explain why they are famous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57613807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the main differences between their school days and that of their grandparents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entury Gothic" pitchFamily="34"/>
                        </a:rPr>
                        <a:t>Know that children’s lives today are different to those of children a long time ago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7500776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Name a famous person from the past and explain why they are famous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how the local area is different to the way it used to be a long time ago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4723231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the name of a famous person, or a famous place, close to where they live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Differentiate between things that were here 100 years ago and things that were not (including buildings, tools, toys, etc.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3028046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C398CAE-520A-4881-AC76-B10B32458B74}"/>
              </a:ext>
            </a:extLst>
          </p:cNvPr>
          <p:cNvSpPr txBox="1"/>
          <p:nvPr/>
        </p:nvSpPr>
        <p:spPr>
          <a:xfrm>
            <a:off x="6457949" y="6356351"/>
            <a:ext cx="20574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8CF4A28-4A62-46A3-8E74-92AEA2C13254}" type="slidenum">
              <a:t>7</a:t>
            </a:fld>
            <a:endParaRPr lang="en-GB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="" xmlns:a16="http://schemas.microsoft.com/office/drawing/2014/main" id="{09790CD2-C225-4FB3-B446-F0C2C98A9D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482602"/>
          </a:xfrm>
        </p:spPr>
        <p:txBody>
          <a:bodyPr/>
          <a:lstStyle/>
          <a:p>
            <a:pPr lvl="0"/>
            <a:r>
              <a:rPr lang="en-GB" sz="2600" b="1" dirty="0">
                <a:solidFill>
                  <a:srgbClr val="7030A0"/>
                </a:solidFill>
                <a:latin typeface="Century Gothic" pitchFamily="34"/>
              </a:rPr>
              <a:t>Sticky Knowledge: History</a:t>
            </a:r>
          </a:p>
        </p:txBody>
      </p:sp>
      <p:graphicFrame>
        <p:nvGraphicFramePr>
          <p:cNvPr id="3" name="Content Placeholder 5">
            <a:extLst>
              <a:ext uri="{FF2B5EF4-FFF2-40B4-BE49-F238E27FC236}">
                <a16:creationId xmlns="" xmlns:a16="http://schemas.microsoft.com/office/drawing/2014/main" id="{46C9E2AC-8EF9-4B92-8E87-5E8495188A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6214064"/>
              </p:ext>
            </p:extLst>
          </p:nvPr>
        </p:nvGraphicFramePr>
        <p:xfrm>
          <a:off x="628650" y="1066162"/>
          <a:ext cx="7886698" cy="43281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943349">
                  <a:extLst>
                    <a:ext uri="{9D8B030D-6E8A-4147-A177-3AD203B41FA5}">
                      <a16:colId xmlns="" xmlns:a16="http://schemas.microsoft.com/office/drawing/2014/main" val="40507146"/>
                    </a:ext>
                  </a:extLst>
                </a:gridCol>
                <a:gridCol w="3943349">
                  <a:extLst>
                    <a:ext uri="{9D8B030D-6E8A-4147-A177-3AD203B41FA5}">
                      <a16:colId xmlns="" xmlns:a16="http://schemas.microsoft.com/office/drawing/2014/main" val="2438442759"/>
                    </a:ext>
                  </a:extLst>
                </a:gridCol>
              </a:tblGrid>
              <a:tr h="363484">
                <a:tc>
                  <a:txBody>
                    <a:bodyPr/>
                    <a:lstStyle/>
                    <a:p>
                      <a:pPr lvl="0"/>
                      <a:r>
                        <a:rPr lang="en-GB" dirty="0">
                          <a:solidFill>
                            <a:srgbClr val="FFFFFF"/>
                          </a:solidFill>
                          <a:latin typeface="Century Gothic" pitchFamily="34"/>
                        </a:rPr>
                        <a:t>Year 3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dirty="0">
                          <a:solidFill>
                            <a:srgbClr val="FFFFFF"/>
                          </a:solidFill>
                          <a:latin typeface="Century Gothic" pitchFamily="34"/>
                        </a:rPr>
                        <a:t>Year 4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67199136"/>
                  </a:ext>
                </a:extLst>
              </a:tr>
              <a:tr h="717002"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Know how Britain changed between the beginning of the stone age and the iron age 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Know how Britain changed from the iron age to the end of the Roman occupation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1421487"/>
                  </a:ext>
                </a:extLst>
              </a:tr>
              <a:tr h="507876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the main differences between the stone, bronze and iron ages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Know how the Roman occupation of Britain helped to advance British society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3431904"/>
                  </a:ext>
                </a:extLst>
              </a:tr>
              <a:tr h="717002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what is meant by ‘hunter-gatherers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how there was resistance to the Roman occupation and know about Boudica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20776444"/>
                  </a:ext>
                </a:extLst>
              </a:tr>
              <a:tr h="507876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some of the main characteristics of the Athenians and the Spartans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entury Gothic" pitchFamily="34"/>
                        </a:rPr>
                        <a:t>Know about at least one famous Roman emperor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3453811"/>
                  </a:ext>
                </a:extLst>
              </a:tr>
              <a:tr h="717002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about the influence the Gods had on Ancient Greece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entury Gothic" pitchFamily="34"/>
                        </a:rPr>
                        <a:t>Know about, and name, some of the advanced societies that were in the world about 3000 years ago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50831007"/>
                  </a:ext>
                </a:extLst>
              </a:tr>
              <a:tr h="717002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at least five sports competed in the Ancient Greek </a:t>
                      </a:r>
                      <a:r>
                        <a:rPr lang="en-GB" sz="1400" dirty="0" smtClean="0">
                          <a:latin typeface="Century Gothic" pitchFamily="34"/>
                        </a:rPr>
                        <a:t>Olympics</a:t>
                      </a:r>
                    </a:p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None/>
                        <a:tabLst/>
                      </a:pPr>
                      <a:endParaRPr lang="en-GB" sz="1400" dirty="0">
                        <a:latin typeface="Century Gothic" pitchFamily="34"/>
                      </a:endParaRPr>
                    </a:p>
                  </a:txBody>
                  <a:tcP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about the key features of either: Ancient Egypt; Ancient Sumer; Indus Valley; or, the Shang Dynasty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2062195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EC4C2F4-EFC8-4E0A-936F-107123EA994C}"/>
              </a:ext>
            </a:extLst>
          </p:cNvPr>
          <p:cNvSpPr txBox="1"/>
          <p:nvPr/>
        </p:nvSpPr>
        <p:spPr>
          <a:xfrm>
            <a:off x="6457949" y="6356351"/>
            <a:ext cx="20574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5383F6F-BA8C-4EF4-AD90-799D36ACDD96}" type="slidenum">
              <a:t>8</a:t>
            </a:fld>
            <a:endParaRPr lang="en-GB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="" xmlns:a16="http://schemas.microsoft.com/office/drawing/2014/main" id="{352176F7-1EAE-4E70-B5E1-809FD5447D4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482602"/>
          </a:xfrm>
        </p:spPr>
        <p:txBody>
          <a:bodyPr/>
          <a:lstStyle/>
          <a:p>
            <a:pPr lvl="0"/>
            <a:r>
              <a:rPr lang="en-GB" sz="2600" b="1" dirty="0">
                <a:solidFill>
                  <a:srgbClr val="7030A0"/>
                </a:solidFill>
                <a:latin typeface="Century Gothic" pitchFamily="34"/>
              </a:rPr>
              <a:t>Sticky Knowledge: History</a:t>
            </a:r>
          </a:p>
        </p:txBody>
      </p:sp>
      <p:graphicFrame>
        <p:nvGraphicFramePr>
          <p:cNvPr id="3" name="Content Placeholder 5">
            <a:extLst>
              <a:ext uri="{FF2B5EF4-FFF2-40B4-BE49-F238E27FC236}">
                <a16:creationId xmlns="" xmlns:a16="http://schemas.microsoft.com/office/drawing/2014/main" id="{7257EC03-0653-4DFC-8FDB-1408441A4AC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066162"/>
          <a:ext cx="7886698" cy="497332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943349">
                  <a:extLst>
                    <a:ext uri="{9D8B030D-6E8A-4147-A177-3AD203B41FA5}">
                      <a16:colId xmlns="" xmlns:a16="http://schemas.microsoft.com/office/drawing/2014/main" val="28864502"/>
                    </a:ext>
                  </a:extLst>
                </a:gridCol>
                <a:gridCol w="3943349">
                  <a:extLst>
                    <a:ext uri="{9D8B030D-6E8A-4147-A177-3AD203B41FA5}">
                      <a16:colId xmlns="" xmlns:a16="http://schemas.microsoft.com/office/drawing/2014/main" val="1441087734"/>
                    </a:ext>
                  </a:extLst>
                </a:gridCol>
              </a:tblGrid>
              <a:tr h="370844">
                <a:tc>
                  <a:txBody>
                    <a:bodyPr/>
                    <a:lstStyle/>
                    <a:p>
                      <a:pPr lvl="0"/>
                      <a:r>
                        <a:rPr lang="en-GB" dirty="0">
                          <a:solidFill>
                            <a:srgbClr val="FFFFFF"/>
                          </a:solidFill>
                          <a:latin typeface="Century Gothic" pitchFamily="34"/>
                        </a:rPr>
                        <a:t>Year 5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dirty="0">
                          <a:solidFill>
                            <a:srgbClr val="FFFFFF"/>
                          </a:solidFill>
                          <a:latin typeface="Century Gothic" pitchFamily="34"/>
                        </a:rPr>
                        <a:t>Year 6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338005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how Britain changed between the end of the Roman occupation and 1066 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Know about the impact that one of the following ancient societies had on the world: the Mayan civilization; the Islamic civilization; or, the Benin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087965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about how the Anglo-Saxons attempted to bring about law and order into the country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SzPct val="100000"/>
                        <a:buFont typeface="Wingdings" pitchFamily="2"/>
                        <a:buChar char="q"/>
                      </a:pPr>
                      <a:r>
                        <a:rPr lang="en-GB" sz="1400" dirty="0">
                          <a:latin typeface="Century Gothic" pitchFamily="34"/>
                        </a:rPr>
                        <a:t>Know where the Vikings originated from and show this on a map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53293636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that during the Anglo-Saxon period Britain was divided into many kingdoms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that the Vikings and Anglo-Saxons were often in conflict</a:t>
                      </a:r>
                    </a:p>
                  </a:txBody>
                  <a:tcPr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14766765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latin typeface="Century Gothic" pitchFamily="34"/>
                        </a:rPr>
                        <a:t>Know that the way the kingdoms were divided led to the creation of some of our county boundaries today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entury Gothic" pitchFamily="34"/>
                        </a:rPr>
                        <a:t>Know why the Vikings frequently won battles with the Anglo-Saxons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86171515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baseline="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Know how the lives of wealthy people were different from the lives of poorer people</a:t>
                      </a:r>
                      <a:endParaRPr lang="en-GB" sz="1400" dirty="0">
                        <a:latin typeface="Century Gothic" pitchFamily="34"/>
                      </a:endParaRPr>
                    </a:p>
                  </a:txBody>
                  <a:tcPr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baseline="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Know how to place features of historical events and people from the past societies and periods in a chronological framework</a:t>
                      </a:r>
                      <a:endParaRPr lang="en-GB" sz="1400" dirty="0">
                        <a:latin typeface="Century Gothic" pitchFamily="34"/>
                      </a:endParaRPr>
                    </a:p>
                  </a:txBody>
                  <a:tcPr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2108806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latin typeface="Century Gothic" pitchFamily="34"/>
                          <a:ea typeface="Calibri" pitchFamily="34"/>
                          <a:cs typeface="Times New Roman" pitchFamily="18"/>
                        </a:rPr>
                        <a:t>Use a time line to show when the Anglo-Saxons were in England</a:t>
                      </a:r>
                    </a:p>
                  </a:txBody>
                  <a:tcP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q"/>
                        <a:tabLst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know</a:t>
                      </a:r>
                      <a:r>
                        <a:rPr lang="en-GB" sz="1400" baseline="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 how Britain has had a major influence on the world</a:t>
                      </a:r>
                      <a:endParaRPr lang="en-GB" sz="1400" dirty="0">
                        <a:latin typeface="Century Gothic" pitchFamily="34"/>
                      </a:endParaRPr>
                    </a:p>
                  </a:txBody>
                  <a:tcPr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6531693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1CEB81D-5656-49ED-A823-A44C0A8D3FBA}"/>
              </a:ext>
            </a:extLst>
          </p:cNvPr>
          <p:cNvSpPr txBox="1"/>
          <p:nvPr/>
        </p:nvSpPr>
        <p:spPr>
          <a:xfrm>
            <a:off x="6457949" y="6356351"/>
            <a:ext cx="20574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BAB6FC7-32DC-4909-9DE2-7398A8E19993}" type="slidenum">
              <a:t>9</a:t>
            </a:fld>
            <a:endParaRPr lang="en-GB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1062</TotalTime>
  <Words>1813</Words>
  <Application>Microsoft Office PowerPoint</Application>
  <PresentationFormat>On-screen Show (4:3)</PresentationFormat>
  <Paragraphs>196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What are the key features of ‘knowledge-rich’ assessment for history?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Sticky Knowledge: History</vt:lpstr>
      <vt:lpstr>Sticky Knowledge: History</vt:lpstr>
      <vt:lpstr>Sticky Knowledge: History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Clive Davies</dc:creator>
  <cp:lastModifiedBy>W McCoy</cp:lastModifiedBy>
  <cp:revision>88</cp:revision>
  <cp:lastPrinted>2020-02-04T16:02:55Z</cp:lastPrinted>
  <dcterms:created xsi:type="dcterms:W3CDTF">2019-03-27T14:01:32Z</dcterms:created>
  <dcterms:modified xsi:type="dcterms:W3CDTF">2020-02-25T16:16:33Z</dcterms:modified>
</cp:coreProperties>
</file>