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80" r:id="rId2"/>
    <p:sldId id="1978" r:id="rId3"/>
    <p:sldId id="1979" r:id="rId4"/>
    <p:sldId id="1980" r:id="rId5"/>
    <p:sldId id="1981" r:id="rId6"/>
    <p:sldId id="256" r:id="rId7"/>
    <p:sldId id="257"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5FA1"/>
    <a:srgbClr val="D3CAE0"/>
    <a:srgbClr val="1B75BC"/>
    <a:srgbClr val="499EE5"/>
    <a:srgbClr val="FFFFFF"/>
    <a:srgbClr val="FFE699"/>
    <a:srgbClr val="9E89B9"/>
    <a:srgbClr val="C9C9C9"/>
    <a:srgbClr val="F8CEB2"/>
    <a:srgbClr val="F4B1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1" autoAdjust="0"/>
    <p:restoredTop sz="93548" autoAdjust="0"/>
  </p:normalViewPr>
  <p:slideViewPr>
    <p:cSldViewPr snapToGrid="0">
      <p:cViewPr varScale="1">
        <p:scale>
          <a:sx n="107" d="100"/>
          <a:sy n="107" d="100"/>
        </p:scale>
        <p:origin x="175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dirty="0"/>
          </a:p>
        </p:txBody>
      </p:sp>
      <p:sp>
        <p:nvSpPr>
          <p:cNvPr id="3" name="Date Placeholder 2"/>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5D0D7A19-DBE0-4E7B-BC3E-FC292AB9E0F7}" type="datetime1">
              <a:rPr lang="en-GB"/>
              <a:pPr lvl="0"/>
              <a:t>18/10/2021</a:t>
            </a:fld>
            <a:endParaRPr lang="en-GB" dirty="0"/>
          </a:p>
        </p:txBody>
      </p:sp>
      <p:sp>
        <p:nvSpPr>
          <p:cNvPr id="4" name="Slide Image Placeholder 3"/>
          <p:cNvSpPr>
            <a:spLocks noGrp="1" noRot="1" noChangeAspect="1"/>
          </p:cNvSpPr>
          <p:nvPr>
            <p:ph type="sldImg" idx="2"/>
          </p:nvPr>
        </p:nvSpPr>
        <p:spPr>
          <a:xfrm>
            <a:off x="1371600" y="1143000"/>
            <a:ext cx="4114800" cy="3086099"/>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dirty="0"/>
          </a:p>
        </p:txBody>
      </p:sp>
      <p:sp>
        <p:nvSpPr>
          <p:cNvPr id="7" name="Slide Number Placeholder 6"/>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E6CC0440-5D0E-41C0-B0A6-66C46E9460E8}" type="slidenum">
              <a:t>‹#›</a:t>
            </a:fld>
            <a:endParaRPr lang="en-GB" dirty="0"/>
          </a:p>
        </p:txBody>
      </p:sp>
    </p:spTree>
    <p:extLst>
      <p:ext uri="{BB962C8B-B14F-4D97-AF65-F5344CB8AC3E}">
        <p14:creationId xmlns:p14="http://schemas.microsoft.com/office/powerpoint/2010/main" val="1234373990"/>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1122361"/>
            <a:ext cx="7772400" cy="2387598"/>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143000" y="3602041"/>
            <a:ext cx="6858000" cy="1655758"/>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r>
              <a:rPr lang="en-US" dirty="0"/>
              <a:t>02/04/2019</a:t>
            </a:r>
            <a:endParaRPr lang="en-GB" dirty="0"/>
          </a:p>
        </p:txBody>
      </p:sp>
      <p:sp>
        <p:nvSpPr>
          <p:cNvPr id="5" name="Footer Placeholder 4"/>
          <p:cNvSpPr txBox="1">
            <a:spLocks noGrp="1"/>
          </p:cNvSpPr>
          <p:nvPr>
            <p:ph type="ftr" sz="quarter" idx="9"/>
          </p:nvPr>
        </p:nvSpPr>
        <p:spPr/>
        <p:txBody>
          <a:bodyPr/>
          <a:lstStyle>
            <a:lvl1pPr>
              <a:defRPr/>
            </a:lvl1pPr>
          </a:lstStyle>
          <a:p>
            <a:pPr lvl="0"/>
            <a:r>
              <a:rPr lang="en-GB" dirty="0"/>
              <a:t>© Focus Education UK Ltd 2019 </a:t>
            </a:r>
          </a:p>
        </p:txBody>
      </p:sp>
      <p:sp>
        <p:nvSpPr>
          <p:cNvPr id="6" name="Slide Number Placeholder 5"/>
          <p:cNvSpPr txBox="1">
            <a:spLocks noGrp="1"/>
          </p:cNvSpPr>
          <p:nvPr>
            <p:ph type="sldNum" sz="quarter" idx="8"/>
          </p:nvPr>
        </p:nvSpPr>
        <p:spPr/>
        <p:txBody>
          <a:bodyPr/>
          <a:lstStyle>
            <a:lvl1pPr>
              <a:defRPr/>
            </a:lvl1pPr>
          </a:lstStyle>
          <a:p>
            <a:pPr lvl="0"/>
            <a:fld id="{896A27FE-113B-4B5D-9C52-14AD4A3FE0E3}" type="slidenum">
              <a:t>‹#›</a:t>
            </a:fld>
            <a:endParaRPr lang="en-GB" dirty="0"/>
          </a:p>
        </p:txBody>
      </p:sp>
    </p:spTree>
    <p:extLst>
      <p:ext uri="{BB962C8B-B14F-4D97-AF65-F5344CB8AC3E}">
        <p14:creationId xmlns:p14="http://schemas.microsoft.com/office/powerpoint/2010/main" val="2961146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r>
              <a:rPr lang="en-US" dirty="0"/>
              <a:t>02/04/2019</a:t>
            </a:r>
            <a:endParaRPr lang="en-GB" dirty="0"/>
          </a:p>
        </p:txBody>
      </p:sp>
      <p:sp>
        <p:nvSpPr>
          <p:cNvPr id="5" name="Footer Placeholder 4"/>
          <p:cNvSpPr txBox="1">
            <a:spLocks noGrp="1"/>
          </p:cNvSpPr>
          <p:nvPr>
            <p:ph type="ftr" sz="quarter" idx="9"/>
          </p:nvPr>
        </p:nvSpPr>
        <p:spPr/>
        <p:txBody>
          <a:bodyPr/>
          <a:lstStyle>
            <a:lvl1pPr>
              <a:defRPr/>
            </a:lvl1pPr>
          </a:lstStyle>
          <a:p>
            <a:pPr lvl="0"/>
            <a:r>
              <a:rPr lang="en-GB" dirty="0"/>
              <a:t>© Focus Education UK Ltd 2019 </a:t>
            </a:r>
          </a:p>
        </p:txBody>
      </p:sp>
      <p:sp>
        <p:nvSpPr>
          <p:cNvPr id="6" name="Slide Number Placeholder 5"/>
          <p:cNvSpPr txBox="1">
            <a:spLocks noGrp="1"/>
          </p:cNvSpPr>
          <p:nvPr>
            <p:ph type="sldNum" sz="quarter" idx="8"/>
          </p:nvPr>
        </p:nvSpPr>
        <p:spPr/>
        <p:txBody>
          <a:bodyPr/>
          <a:lstStyle>
            <a:lvl1pPr>
              <a:defRPr/>
            </a:lvl1pPr>
          </a:lstStyle>
          <a:p>
            <a:pPr lvl="0"/>
            <a:fld id="{20D3C1C4-0B81-4B8F-9658-140F1898F1A6}" type="slidenum">
              <a:t>‹#›</a:t>
            </a:fld>
            <a:endParaRPr lang="en-GB" dirty="0"/>
          </a:p>
        </p:txBody>
      </p:sp>
    </p:spTree>
    <p:extLst>
      <p:ext uri="{BB962C8B-B14F-4D97-AF65-F5344CB8AC3E}">
        <p14:creationId xmlns:p14="http://schemas.microsoft.com/office/powerpoint/2010/main" val="31764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543675" y="365129"/>
            <a:ext cx="1971674" cy="5811834"/>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628650" y="365129"/>
            <a:ext cx="5800725"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r>
              <a:rPr lang="en-US" dirty="0"/>
              <a:t>02/04/2019</a:t>
            </a:r>
            <a:endParaRPr lang="en-GB" dirty="0"/>
          </a:p>
        </p:txBody>
      </p:sp>
      <p:sp>
        <p:nvSpPr>
          <p:cNvPr id="5" name="Footer Placeholder 4"/>
          <p:cNvSpPr txBox="1">
            <a:spLocks noGrp="1"/>
          </p:cNvSpPr>
          <p:nvPr>
            <p:ph type="ftr" sz="quarter" idx="9"/>
          </p:nvPr>
        </p:nvSpPr>
        <p:spPr/>
        <p:txBody>
          <a:bodyPr/>
          <a:lstStyle>
            <a:lvl1pPr>
              <a:defRPr/>
            </a:lvl1pPr>
          </a:lstStyle>
          <a:p>
            <a:pPr lvl="0"/>
            <a:r>
              <a:rPr lang="en-GB" dirty="0"/>
              <a:t>© Focus Education UK Ltd 2019 </a:t>
            </a:r>
          </a:p>
        </p:txBody>
      </p:sp>
      <p:sp>
        <p:nvSpPr>
          <p:cNvPr id="6" name="Slide Number Placeholder 5"/>
          <p:cNvSpPr txBox="1">
            <a:spLocks noGrp="1"/>
          </p:cNvSpPr>
          <p:nvPr>
            <p:ph type="sldNum" sz="quarter" idx="8"/>
          </p:nvPr>
        </p:nvSpPr>
        <p:spPr/>
        <p:txBody>
          <a:bodyPr/>
          <a:lstStyle>
            <a:lvl1pPr>
              <a:defRPr/>
            </a:lvl1pPr>
          </a:lstStyle>
          <a:p>
            <a:pPr lvl="0"/>
            <a:fld id="{112ED277-BF2C-4875-87B5-7AB2319572FF}" type="slidenum">
              <a:t>‹#›</a:t>
            </a:fld>
            <a:endParaRPr lang="en-GB" dirty="0"/>
          </a:p>
        </p:txBody>
      </p:sp>
    </p:spTree>
    <p:extLst>
      <p:ext uri="{BB962C8B-B14F-4D97-AF65-F5344CB8AC3E}">
        <p14:creationId xmlns:p14="http://schemas.microsoft.com/office/powerpoint/2010/main" val="1799239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r>
              <a:rPr lang="en-US" dirty="0"/>
              <a:t>02/04/2019</a:t>
            </a:r>
            <a:endParaRPr lang="en-GB" dirty="0"/>
          </a:p>
        </p:txBody>
      </p:sp>
      <p:sp>
        <p:nvSpPr>
          <p:cNvPr id="5" name="Footer Placeholder 4"/>
          <p:cNvSpPr txBox="1">
            <a:spLocks noGrp="1"/>
          </p:cNvSpPr>
          <p:nvPr>
            <p:ph type="ftr" sz="quarter" idx="9"/>
          </p:nvPr>
        </p:nvSpPr>
        <p:spPr/>
        <p:txBody>
          <a:bodyPr/>
          <a:lstStyle>
            <a:lvl1pPr>
              <a:defRPr/>
            </a:lvl1pPr>
          </a:lstStyle>
          <a:p>
            <a:pPr lvl="0"/>
            <a:r>
              <a:rPr lang="en-GB" dirty="0"/>
              <a:t>© Focus Education UK Ltd 2019 </a:t>
            </a:r>
          </a:p>
        </p:txBody>
      </p:sp>
      <p:sp>
        <p:nvSpPr>
          <p:cNvPr id="6" name="Slide Number Placeholder 5"/>
          <p:cNvSpPr txBox="1">
            <a:spLocks noGrp="1"/>
          </p:cNvSpPr>
          <p:nvPr>
            <p:ph type="sldNum" sz="quarter" idx="8"/>
          </p:nvPr>
        </p:nvSpPr>
        <p:spPr/>
        <p:txBody>
          <a:bodyPr/>
          <a:lstStyle>
            <a:lvl1pPr>
              <a:defRPr/>
            </a:lvl1pPr>
          </a:lstStyle>
          <a:p>
            <a:pPr lvl="0"/>
            <a:fld id="{824239F0-52B3-43D0-A130-436472FF120C}" type="slidenum">
              <a:t>‹#›</a:t>
            </a:fld>
            <a:endParaRPr lang="en-GB" dirty="0"/>
          </a:p>
        </p:txBody>
      </p:sp>
    </p:spTree>
    <p:extLst>
      <p:ext uri="{BB962C8B-B14F-4D97-AF65-F5344CB8AC3E}">
        <p14:creationId xmlns:p14="http://schemas.microsoft.com/office/powerpoint/2010/main" val="2860415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623885" y="1709735"/>
            <a:ext cx="7886700" cy="2852735"/>
          </a:xfrm>
        </p:spPr>
        <p:txBody>
          <a:bodyPr anchor="b"/>
          <a:lstStyle>
            <a:lvl1pPr>
              <a:defRPr sz="6000"/>
            </a:lvl1pPr>
          </a:lstStyle>
          <a:p>
            <a:pPr lvl="0"/>
            <a:r>
              <a:rPr lang="en-US"/>
              <a:t>Click to edit Master title style</a:t>
            </a:r>
          </a:p>
        </p:txBody>
      </p:sp>
      <p:sp>
        <p:nvSpPr>
          <p:cNvPr id="3" name="Text Placeholder 2"/>
          <p:cNvSpPr txBox="1">
            <a:spLocks noGrp="1"/>
          </p:cNvSpPr>
          <p:nvPr>
            <p:ph type="body" idx="1"/>
          </p:nvPr>
        </p:nvSpPr>
        <p:spPr>
          <a:xfrm>
            <a:off x="623885" y="4589465"/>
            <a:ext cx="7886700" cy="1500182"/>
          </a:xfrm>
        </p:spPr>
        <p:txBody>
          <a:bodyPr/>
          <a:lstStyle>
            <a:lvl1pPr marL="0" indent="0">
              <a:buNone/>
              <a:defRPr sz="2400"/>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r>
              <a:rPr lang="en-US" dirty="0"/>
              <a:t>02/04/2019</a:t>
            </a:r>
            <a:endParaRPr lang="en-GB" dirty="0"/>
          </a:p>
        </p:txBody>
      </p:sp>
      <p:sp>
        <p:nvSpPr>
          <p:cNvPr id="5" name="Footer Placeholder 4"/>
          <p:cNvSpPr txBox="1">
            <a:spLocks noGrp="1"/>
          </p:cNvSpPr>
          <p:nvPr>
            <p:ph type="ftr" sz="quarter" idx="9"/>
          </p:nvPr>
        </p:nvSpPr>
        <p:spPr/>
        <p:txBody>
          <a:bodyPr/>
          <a:lstStyle>
            <a:lvl1pPr>
              <a:defRPr/>
            </a:lvl1pPr>
          </a:lstStyle>
          <a:p>
            <a:pPr lvl="0"/>
            <a:r>
              <a:rPr lang="en-GB" dirty="0"/>
              <a:t>© Focus Education UK Ltd 2019 </a:t>
            </a:r>
          </a:p>
        </p:txBody>
      </p:sp>
      <p:sp>
        <p:nvSpPr>
          <p:cNvPr id="6" name="Slide Number Placeholder 5"/>
          <p:cNvSpPr txBox="1">
            <a:spLocks noGrp="1"/>
          </p:cNvSpPr>
          <p:nvPr>
            <p:ph type="sldNum" sz="quarter" idx="8"/>
          </p:nvPr>
        </p:nvSpPr>
        <p:spPr/>
        <p:txBody>
          <a:bodyPr/>
          <a:lstStyle>
            <a:lvl1pPr>
              <a:defRPr/>
            </a:lvl1pPr>
          </a:lstStyle>
          <a:p>
            <a:pPr lvl="0"/>
            <a:fld id="{EF6284C9-8634-47DC-A962-1D05E56D7195}" type="slidenum">
              <a:t>‹#›</a:t>
            </a:fld>
            <a:endParaRPr lang="en-GB" dirty="0"/>
          </a:p>
        </p:txBody>
      </p:sp>
    </p:spTree>
    <p:extLst>
      <p:ext uri="{BB962C8B-B14F-4D97-AF65-F5344CB8AC3E}">
        <p14:creationId xmlns:p14="http://schemas.microsoft.com/office/powerpoint/2010/main" val="3627336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628650" y="1825627"/>
            <a:ext cx="3886200"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29149" y="1825627"/>
            <a:ext cx="3886200"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r>
              <a:rPr lang="en-US" dirty="0"/>
              <a:t>02/04/2019</a:t>
            </a:r>
            <a:endParaRPr lang="en-GB" dirty="0"/>
          </a:p>
        </p:txBody>
      </p:sp>
      <p:sp>
        <p:nvSpPr>
          <p:cNvPr id="6" name="Footer Placeholder 5"/>
          <p:cNvSpPr txBox="1">
            <a:spLocks noGrp="1"/>
          </p:cNvSpPr>
          <p:nvPr>
            <p:ph type="ftr" sz="quarter" idx="9"/>
          </p:nvPr>
        </p:nvSpPr>
        <p:spPr/>
        <p:txBody>
          <a:bodyPr/>
          <a:lstStyle>
            <a:lvl1pPr>
              <a:defRPr/>
            </a:lvl1pPr>
          </a:lstStyle>
          <a:p>
            <a:pPr lvl="0"/>
            <a:r>
              <a:rPr lang="en-GB" dirty="0"/>
              <a:t>© Focus Education UK Ltd 2019 </a:t>
            </a:r>
          </a:p>
        </p:txBody>
      </p:sp>
      <p:sp>
        <p:nvSpPr>
          <p:cNvPr id="7" name="Slide Number Placeholder 6"/>
          <p:cNvSpPr txBox="1">
            <a:spLocks noGrp="1"/>
          </p:cNvSpPr>
          <p:nvPr>
            <p:ph type="sldNum" sz="quarter" idx="8"/>
          </p:nvPr>
        </p:nvSpPr>
        <p:spPr/>
        <p:txBody>
          <a:bodyPr/>
          <a:lstStyle>
            <a:lvl1pPr>
              <a:defRPr/>
            </a:lvl1pPr>
          </a:lstStyle>
          <a:p>
            <a:pPr lvl="0"/>
            <a:fld id="{26ED76C3-F0E9-42E1-997F-5F7DE4833FFD}" type="slidenum">
              <a:t>‹#›</a:t>
            </a:fld>
            <a:endParaRPr lang="en-GB" dirty="0"/>
          </a:p>
        </p:txBody>
      </p:sp>
    </p:spTree>
    <p:extLst>
      <p:ext uri="{BB962C8B-B14F-4D97-AF65-F5344CB8AC3E}">
        <p14:creationId xmlns:p14="http://schemas.microsoft.com/office/powerpoint/2010/main" val="3449604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629838" y="365129"/>
            <a:ext cx="7886700" cy="1325559"/>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629838" y="1681160"/>
            <a:ext cx="3868341" cy="823910"/>
          </a:xfrm>
        </p:spPr>
        <p:txBody>
          <a:bodyPr anchor="b"/>
          <a:lstStyle>
            <a:lvl1pPr marL="0" indent="0">
              <a:buNone/>
              <a:defRPr sz="2400" b="1"/>
            </a:lvl1pPr>
          </a:lstStyle>
          <a:p>
            <a:pPr lvl="0"/>
            <a:r>
              <a:rPr lang="en-US"/>
              <a:t>Click to edit Master text styles</a:t>
            </a:r>
          </a:p>
        </p:txBody>
      </p:sp>
      <p:sp>
        <p:nvSpPr>
          <p:cNvPr id="4" name="Content Placeholder 3"/>
          <p:cNvSpPr txBox="1">
            <a:spLocks noGrp="1"/>
          </p:cNvSpPr>
          <p:nvPr>
            <p:ph idx="2"/>
          </p:nvPr>
        </p:nvSpPr>
        <p:spPr>
          <a:xfrm>
            <a:off x="629838" y="2505071"/>
            <a:ext cx="3868341"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29149" y="1681160"/>
            <a:ext cx="3887388" cy="823910"/>
          </a:xfrm>
        </p:spPr>
        <p:txBody>
          <a:bodyPr anchor="b"/>
          <a:lstStyle>
            <a:lvl1pPr marL="0" indent="0">
              <a:buNone/>
              <a:defRPr sz="2400" b="1"/>
            </a:lvl1pPr>
          </a:lstStyle>
          <a:p>
            <a:pPr lvl="0"/>
            <a:r>
              <a:rPr lang="en-US"/>
              <a:t>Click to edit Master text styles</a:t>
            </a:r>
          </a:p>
        </p:txBody>
      </p:sp>
      <p:sp>
        <p:nvSpPr>
          <p:cNvPr id="6" name="Content Placeholder 5"/>
          <p:cNvSpPr txBox="1">
            <a:spLocks noGrp="1"/>
          </p:cNvSpPr>
          <p:nvPr>
            <p:ph idx="4"/>
          </p:nvPr>
        </p:nvSpPr>
        <p:spPr>
          <a:xfrm>
            <a:off x="4629149" y="2505071"/>
            <a:ext cx="3887388"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r>
              <a:rPr lang="en-US" dirty="0"/>
              <a:t>02/04/2019</a:t>
            </a:r>
            <a:endParaRPr lang="en-GB" dirty="0"/>
          </a:p>
        </p:txBody>
      </p:sp>
      <p:sp>
        <p:nvSpPr>
          <p:cNvPr id="8" name="Footer Placeholder 7"/>
          <p:cNvSpPr txBox="1">
            <a:spLocks noGrp="1"/>
          </p:cNvSpPr>
          <p:nvPr>
            <p:ph type="ftr" sz="quarter" idx="9"/>
          </p:nvPr>
        </p:nvSpPr>
        <p:spPr/>
        <p:txBody>
          <a:bodyPr/>
          <a:lstStyle>
            <a:lvl1pPr>
              <a:defRPr/>
            </a:lvl1pPr>
          </a:lstStyle>
          <a:p>
            <a:pPr lvl="0"/>
            <a:r>
              <a:rPr lang="en-GB" dirty="0"/>
              <a:t>© Focus Education UK Ltd 2019 </a:t>
            </a:r>
          </a:p>
        </p:txBody>
      </p:sp>
      <p:sp>
        <p:nvSpPr>
          <p:cNvPr id="9" name="Slide Number Placeholder 8"/>
          <p:cNvSpPr txBox="1">
            <a:spLocks noGrp="1"/>
          </p:cNvSpPr>
          <p:nvPr>
            <p:ph type="sldNum" sz="quarter" idx="8"/>
          </p:nvPr>
        </p:nvSpPr>
        <p:spPr/>
        <p:txBody>
          <a:bodyPr/>
          <a:lstStyle>
            <a:lvl1pPr>
              <a:defRPr/>
            </a:lvl1pPr>
          </a:lstStyle>
          <a:p>
            <a:pPr lvl="0"/>
            <a:fld id="{BEE6B037-B607-4997-93B0-730A67747C49}" type="slidenum">
              <a:t>‹#›</a:t>
            </a:fld>
            <a:endParaRPr lang="en-GB" dirty="0"/>
          </a:p>
        </p:txBody>
      </p:sp>
    </p:spTree>
    <p:extLst>
      <p:ext uri="{BB962C8B-B14F-4D97-AF65-F5344CB8AC3E}">
        <p14:creationId xmlns:p14="http://schemas.microsoft.com/office/powerpoint/2010/main" val="1659116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r>
              <a:rPr lang="en-US" dirty="0"/>
              <a:t>02/04/2019</a:t>
            </a:r>
            <a:endParaRPr lang="en-GB" dirty="0"/>
          </a:p>
        </p:txBody>
      </p:sp>
      <p:sp>
        <p:nvSpPr>
          <p:cNvPr id="4" name="Footer Placeholder 3"/>
          <p:cNvSpPr txBox="1">
            <a:spLocks noGrp="1"/>
          </p:cNvSpPr>
          <p:nvPr>
            <p:ph type="ftr" sz="quarter" idx="9"/>
          </p:nvPr>
        </p:nvSpPr>
        <p:spPr/>
        <p:txBody>
          <a:bodyPr/>
          <a:lstStyle>
            <a:lvl1pPr>
              <a:defRPr/>
            </a:lvl1pPr>
          </a:lstStyle>
          <a:p>
            <a:pPr lvl="0"/>
            <a:r>
              <a:rPr lang="en-GB" dirty="0"/>
              <a:t>© Focus Education UK Ltd 2019 </a:t>
            </a:r>
          </a:p>
        </p:txBody>
      </p:sp>
      <p:sp>
        <p:nvSpPr>
          <p:cNvPr id="5" name="Slide Number Placeholder 4"/>
          <p:cNvSpPr txBox="1">
            <a:spLocks noGrp="1"/>
          </p:cNvSpPr>
          <p:nvPr>
            <p:ph type="sldNum" sz="quarter" idx="8"/>
          </p:nvPr>
        </p:nvSpPr>
        <p:spPr/>
        <p:txBody>
          <a:bodyPr/>
          <a:lstStyle>
            <a:lvl1pPr>
              <a:defRPr/>
            </a:lvl1pPr>
          </a:lstStyle>
          <a:p>
            <a:pPr lvl="0"/>
            <a:fld id="{E77FA640-3186-496F-A9E6-F9EFA43D8F1D}" type="slidenum">
              <a:t>‹#›</a:t>
            </a:fld>
            <a:endParaRPr lang="en-GB" dirty="0"/>
          </a:p>
        </p:txBody>
      </p:sp>
    </p:spTree>
    <p:extLst>
      <p:ext uri="{BB962C8B-B14F-4D97-AF65-F5344CB8AC3E}">
        <p14:creationId xmlns:p14="http://schemas.microsoft.com/office/powerpoint/2010/main" val="3935641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r>
              <a:rPr lang="en-US" dirty="0"/>
              <a:t>02/04/2019</a:t>
            </a:r>
            <a:endParaRPr lang="en-GB" dirty="0"/>
          </a:p>
        </p:txBody>
      </p:sp>
      <p:sp>
        <p:nvSpPr>
          <p:cNvPr id="3" name="Footer Placeholder 2"/>
          <p:cNvSpPr txBox="1">
            <a:spLocks noGrp="1"/>
          </p:cNvSpPr>
          <p:nvPr>
            <p:ph type="ftr" sz="quarter" idx="9"/>
          </p:nvPr>
        </p:nvSpPr>
        <p:spPr/>
        <p:txBody>
          <a:bodyPr/>
          <a:lstStyle>
            <a:lvl1pPr>
              <a:defRPr/>
            </a:lvl1pPr>
          </a:lstStyle>
          <a:p>
            <a:pPr lvl="0"/>
            <a:r>
              <a:rPr lang="en-GB" dirty="0"/>
              <a:t>© Focus Education UK Ltd 2019 </a:t>
            </a:r>
          </a:p>
        </p:txBody>
      </p:sp>
      <p:sp>
        <p:nvSpPr>
          <p:cNvPr id="4" name="Slide Number Placeholder 3"/>
          <p:cNvSpPr txBox="1">
            <a:spLocks noGrp="1"/>
          </p:cNvSpPr>
          <p:nvPr>
            <p:ph type="sldNum" sz="quarter" idx="8"/>
          </p:nvPr>
        </p:nvSpPr>
        <p:spPr/>
        <p:txBody>
          <a:bodyPr/>
          <a:lstStyle>
            <a:lvl1pPr>
              <a:defRPr/>
            </a:lvl1pPr>
          </a:lstStyle>
          <a:p>
            <a:pPr lvl="0"/>
            <a:fld id="{D1C5E2AD-0845-482F-9AC7-2D3C180562A9}" type="slidenum">
              <a:t>‹#›</a:t>
            </a:fld>
            <a:endParaRPr lang="en-GB" dirty="0"/>
          </a:p>
        </p:txBody>
      </p:sp>
    </p:spTree>
    <p:extLst>
      <p:ext uri="{BB962C8B-B14F-4D97-AF65-F5344CB8AC3E}">
        <p14:creationId xmlns:p14="http://schemas.microsoft.com/office/powerpoint/2010/main" val="3136354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629838" y="457200"/>
            <a:ext cx="2949177" cy="1600200"/>
          </a:xfrm>
        </p:spPr>
        <p:txBody>
          <a:bodyPr anchor="b"/>
          <a:lstStyle>
            <a:lvl1pPr>
              <a:defRPr sz="3200"/>
            </a:lvl1pPr>
          </a:lstStyle>
          <a:p>
            <a:pPr lvl="0"/>
            <a:r>
              <a:rPr lang="en-US"/>
              <a:t>Click to edit Master title style</a:t>
            </a:r>
          </a:p>
        </p:txBody>
      </p:sp>
      <p:sp>
        <p:nvSpPr>
          <p:cNvPr id="3" name="Content Placeholder 2"/>
          <p:cNvSpPr txBox="1">
            <a:spLocks noGrp="1"/>
          </p:cNvSpPr>
          <p:nvPr>
            <p:ph idx="1"/>
          </p:nvPr>
        </p:nvSpPr>
        <p:spPr>
          <a:xfrm>
            <a:off x="3887388" y="987423"/>
            <a:ext cx="4629149"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629838" y="2057400"/>
            <a:ext cx="2949177" cy="3811584"/>
          </a:xfrm>
        </p:spPr>
        <p:txBody>
          <a:bodyPr/>
          <a:lstStyle>
            <a:lvl1pPr marL="0" indent="0">
              <a:buNone/>
              <a:defRPr sz="16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r>
              <a:rPr lang="en-US" dirty="0"/>
              <a:t>02/04/2019</a:t>
            </a:r>
            <a:endParaRPr lang="en-GB" dirty="0"/>
          </a:p>
        </p:txBody>
      </p:sp>
      <p:sp>
        <p:nvSpPr>
          <p:cNvPr id="6" name="Footer Placeholder 5"/>
          <p:cNvSpPr txBox="1">
            <a:spLocks noGrp="1"/>
          </p:cNvSpPr>
          <p:nvPr>
            <p:ph type="ftr" sz="quarter" idx="9"/>
          </p:nvPr>
        </p:nvSpPr>
        <p:spPr/>
        <p:txBody>
          <a:bodyPr/>
          <a:lstStyle>
            <a:lvl1pPr>
              <a:defRPr/>
            </a:lvl1pPr>
          </a:lstStyle>
          <a:p>
            <a:pPr lvl="0"/>
            <a:r>
              <a:rPr lang="en-GB" dirty="0"/>
              <a:t>© Focus Education UK Ltd 2019 </a:t>
            </a:r>
          </a:p>
        </p:txBody>
      </p:sp>
      <p:sp>
        <p:nvSpPr>
          <p:cNvPr id="7" name="Slide Number Placeholder 6"/>
          <p:cNvSpPr txBox="1">
            <a:spLocks noGrp="1"/>
          </p:cNvSpPr>
          <p:nvPr>
            <p:ph type="sldNum" sz="quarter" idx="8"/>
          </p:nvPr>
        </p:nvSpPr>
        <p:spPr/>
        <p:txBody>
          <a:bodyPr/>
          <a:lstStyle>
            <a:lvl1pPr>
              <a:defRPr/>
            </a:lvl1pPr>
          </a:lstStyle>
          <a:p>
            <a:pPr lvl="0"/>
            <a:fld id="{33FBA61E-85DD-4D31-9CF9-0773F8A37D8E}" type="slidenum">
              <a:t>‹#›</a:t>
            </a:fld>
            <a:endParaRPr lang="en-GB" dirty="0"/>
          </a:p>
        </p:txBody>
      </p:sp>
    </p:spTree>
    <p:extLst>
      <p:ext uri="{BB962C8B-B14F-4D97-AF65-F5344CB8AC3E}">
        <p14:creationId xmlns:p14="http://schemas.microsoft.com/office/powerpoint/2010/main" val="1941384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629838" y="457200"/>
            <a:ext cx="2949177" cy="1600200"/>
          </a:xfrm>
        </p:spPr>
        <p:txBody>
          <a:bodyPr anchor="b"/>
          <a:lstStyle>
            <a:lvl1pPr>
              <a:defRPr sz="3200"/>
            </a:lvl1pPr>
          </a:lstStyle>
          <a:p>
            <a:pPr lvl="0"/>
            <a:r>
              <a:rPr lang="en-US"/>
              <a:t>Click to edit Master title style</a:t>
            </a:r>
          </a:p>
        </p:txBody>
      </p:sp>
      <p:sp>
        <p:nvSpPr>
          <p:cNvPr id="3" name="Picture Placeholder 2"/>
          <p:cNvSpPr txBox="1">
            <a:spLocks noGrp="1"/>
          </p:cNvSpPr>
          <p:nvPr>
            <p:ph type="pic" idx="1"/>
          </p:nvPr>
        </p:nvSpPr>
        <p:spPr>
          <a:xfrm>
            <a:off x="3887388" y="987423"/>
            <a:ext cx="4629149" cy="4873623"/>
          </a:xfrm>
        </p:spPr>
        <p:txBody>
          <a:bodyPr/>
          <a:lstStyle>
            <a:lvl1pPr marL="0" indent="0">
              <a:buNone/>
              <a:defRPr sz="3200"/>
            </a:lvl1pPr>
          </a:lstStyle>
          <a:p>
            <a:pPr lvl="0"/>
            <a:r>
              <a:rPr lang="en-US" dirty="0"/>
              <a:t>Click icon to add picture</a:t>
            </a:r>
          </a:p>
        </p:txBody>
      </p:sp>
      <p:sp>
        <p:nvSpPr>
          <p:cNvPr id="4" name="Text Placeholder 3"/>
          <p:cNvSpPr txBox="1">
            <a:spLocks noGrp="1"/>
          </p:cNvSpPr>
          <p:nvPr>
            <p:ph type="body" idx="2"/>
          </p:nvPr>
        </p:nvSpPr>
        <p:spPr>
          <a:xfrm>
            <a:off x="629838" y="2057400"/>
            <a:ext cx="2949177" cy="3811584"/>
          </a:xfrm>
        </p:spPr>
        <p:txBody>
          <a:bodyPr/>
          <a:lstStyle>
            <a:lvl1pPr marL="0" indent="0">
              <a:buNone/>
              <a:defRPr sz="16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r>
              <a:rPr lang="en-US" dirty="0"/>
              <a:t>02/04/2019</a:t>
            </a:r>
            <a:endParaRPr lang="en-GB" dirty="0"/>
          </a:p>
        </p:txBody>
      </p:sp>
      <p:sp>
        <p:nvSpPr>
          <p:cNvPr id="6" name="Footer Placeholder 5"/>
          <p:cNvSpPr txBox="1">
            <a:spLocks noGrp="1"/>
          </p:cNvSpPr>
          <p:nvPr>
            <p:ph type="ftr" sz="quarter" idx="9"/>
          </p:nvPr>
        </p:nvSpPr>
        <p:spPr/>
        <p:txBody>
          <a:bodyPr/>
          <a:lstStyle>
            <a:lvl1pPr>
              <a:defRPr/>
            </a:lvl1pPr>
          </a:lstStyle>
          <a:p>
            <a:pPr lvl="0"/>
            <a:r>
              <a:rPr lang="en-GB" dirty="0"/>
              <a:t>© Focus Education UK Ltd 2019 </a:t>
            </a:r>
          </a:p>
        </p:txBody>
      </p:sp>
      <p:sp>
        <p:nvSpPr>
          <p:cNvPr id="7" name="Slide Number Placeholder 6"/>
          <p:cNvSpPr txBox="1">
            <a:spLocks noGrp="1"/>
          </p:cNvSpPr>
          <p:nvPr>
            <p:ph type="sldNum" sz="quarter" idx="8"/>
          </p:nvPr>
        </p:nvSpPr>
        <p:spPr/>
        <p:txBody>
          <a:bodyPr/>
          <a:lstStyle>
            <a:lvl1pPr>
              <a:defRPr/>
            </a:lvl1pPr>
          </a:lstStyle>
          <a:p>
            <a:pPr lvl="0"/>
            <a:fld id="{95450B3B-F55E-466B-8498-D4D618E0262F}" type="slidenum">
              <a:t>‹#›</a:t>
            </a:fld>
            <a:endParaRPr lang="en-GB" dirty="0"/>
          </a:p>
        </p:txBody>
      </p:sp>
    </p:spTree>
    <p:extLst>
      <p:ext uri="{BB962C8B-B14F-4D97-AF65-F5344CB8AC3E}">
        <p14:creationId xmlns:p14="http://schemas.microsoft.com/office/powerpoint/2010/main" val="1053892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628650" y="365129"/>
            <a:ext cx="78867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p>
        </p:txBody>
      </p:sp>
      <p:sp>
        <p:nvSpPr>
          <p:cNvPr id="3" name="Text Placeholder 2"/>
          <p:cNvSpPr txBox="1">
            <a:spLocks noGrp="1"/>
          </p:cNvSpPr>
          <p:nvPr>
            <p:ph type="body" idx="1"/>
          </p:nvPr>
        </p:nvSpPr>
        <p:spPr>
          <a:xfrm>
            <a:off x="628650" y="1825627"/>
            <a:ext cx="78867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628650" y="6356351"/>
            <a:ext cx="2057400" cy="365129"/>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r>
              <a:rPr lang="en-US" dirty="0"/>
              <a:t>02/04/2019</a:t>
            </a:r>
            <a:endParaRPr lang="en-GB" dirty="0"/>
          </a:p>
        </p:txBody>
      </p:sp>
      <p:sp>
        <p:nvSpPr>
          <p:cNvPr id="5" name="Footer Placeholder 4"/>
          <p:cNvSpPr txBox="1">
            <a:spLocks noGrp="1"/>
          </p:cNvSpPr>
          <p:nvPr>
            <p:ph type="ftr" sz="quarter" idx="3"/>
          </p:nvPr>
        </p:nvSpPr>
        <p:spPr>
          <a:xfrm>
            <a:off x="3028949" y="6356351"/>
            <a:ext cx="3086099" cy="365129"/>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r>
              <a:rPr lang="en-GB" dirty="0"/>
              <a:t>© Focus Education UK Ltd 2019 </a:t>
            </a:r>
          </a:p>
        </p:txBody>
      </p:sp>
      <p:sp>
        <p:nvSpPr>
          <p:cNvPr id="6" name="Slide Number Placeholder 5"/>
          <p:cNvSpPr txBox="1">
            <a:spLocks noGrp="1"/>
          </p:cNvSpPr>
          <p:nvPr>
            <p:ph type="sldNum" sz="quarter" idx="4"/>
          </p:nvPr>
        </p:nvSpPr>
        <p:spPr>
          <a:xfrm>
            <a:off x="6457949" y="6356351"/>
            <a:ext cx="2057400"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A5CF6A83-D453-49F2-A8B1-E4F031018952}" type="slidenum">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 name="Title 1"/>
          <p:cNvSpPr txBox="1">
            <a:spLocks noGrp="1"/>
          </p:cNvSpPr>
          <p:nvPr>
            <p:ph type="title"/>
          </p:nvPr>
        </p:nvSpPr>
        <p:spPr>
          <a:xfrm>
            <a:off x="628650" y="365129"/>
            <a:ext cx="7886700" cy="925189"/>
          </a:xfrm>
        </p:spPr>
        <p:txBody>
          <a:bodyPr anchorCtr="1"/>
          <a:lstStyle/>
          <a:p>
            <a:pPr lvl="0" algn="ctr"/>
            <a:r>
              <a:rPr lang="en-GB" sz="2800" b="1" dirty="0">
                <a:solidFill>
                  <a:srgbClr val="A44725"/>
                </a:solidFill>
                <a:latin typeface="Century Gothic" pitchFamily="34"/>
              </a:rPr>
              <a:t>What are the key features of ‘knowledge-rich’ assessment for geography?</a:t>
            </a:r>
          </a:p>
        </p:txBody>
      </p:sp>
      <p:graphicFrame>
        <p:nvGraphicFramePr>
          <p:cNvPr id="3" name="Content Placeholder 3"/>
          <p:cNvGraphicFramePr>
            <a:graphicFrameLocks noGrp="1"/>
          </p:cNvGraphicFramePr>
          <p:nvPr>
            <p:ph idx="1"/>
            <p:extLst>
              <p:ext uri="{D42A27DB-BD31-4B8C-83A1-F6EECF244321}">
                <p14:modId xmlns:p14="http://schemas.microsoft.com/office/powerpoint/2010/main" val="541160642"/>
              </p:ext>
            </p:extLst>
          </p:nvPr>
        </p:nvGraphicFramePr>
        <p:xfrm>
          <a:off x="628648" y="1534158"/>
          <a:ext cx="7886699" cy="4455164"/>
        </p:xfrm>
        <a:graphic>
          <a:graphicData uri="http://schemas.openxmlformats.org/drawingml/2006/table">
            <a:tbl>
              <a:tblPr firstRow="1" bandRow="1">
                <a:effectLst/>
                <a:tableStyleId>{5C22544A-7EE6-4342-B048-85BDC9FD1C3A}</a:tableStyleId>
              </a:tblPr>
              <a:tblGrid>
                <a:gridCol w="1494787">
                  <a:extLst>
                    <a:ext uri="{9D8B030D-6E8A-4147-A177-3AD203B41FA5}">
                      <a16:colId xmlns:a16="http://schemas.microsoft.com/office/drawing/2014/main" val="20000"/>
                    </a:ext>
                  </a:extLst>
                </a:gridCol>
                <a:gridCol w="6391912">
                  <a:extLst>
                    <a:ext uri="{9D8B030D-6E8A-4147-A177-3AD203B41FA5}">
                      <a16:colId xmlns:a16="http://schemas.microsoft.com/office/drawing/2014/main" val="20001"/>
                    </a:ext>
                  </a:extLst>
                </a:gridCol>
              </a:tblGrid>
              <a:tr h="370844">
                <a:tc>
                  <a:txBody>
                    <a:bodyPr/>
                    <a:lstStyle/>
                    <a:p>
                      <a:pPr lvl="0"/>
                      <a:r>
                        <a:rPr lang="en-GB" sz="1400" dirty="0">
                          <a:latin typeface="Century Gothic" pitchFamily="34"/>
                        </a:rPr>
                        <a:t>Subject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44725"/>
                    </a:solidFill>
                  </a:tcPr>
                </a:tc>
                <a:tc>
                  <a:txBody>
                    <a:bodyPr/>
                    <a:lstStyle/>
                    <a:p>
                      <a:pPr lvl="0"/>
                      <a:r>
                        <a:rPr lang="en-GB" sz="1400" dirty="0">
                          <a:latin typeface="Century Gothic" pitchFamily="34"/>
                        </a:rPr>
                        <a:t>Features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44725"/>
                    </a:solidFill>
                  </a:tcPr>
                </a:tc>
                <a:extLst>
                  <a:ext uri="{0D108BD9-81ED-4DB2-BD59-A6C34878D82A}">
                    <a16:rowId xmlns:a16="http://schemas.microsoft.com/office/drawing/2014/main" val="10000"/>
                  </a:ext>
                </a:extLst>
              </a:tr>
              <a:tr h="370844">
                <a:tc rowSpan="5">
                  <a:txBody>
                    <a:bodyPr/>
                    <a:lstStyle/>
                    <a:p>
                      <a:pPr marL="0" marR="0" lvl="0" indent="0" algn="l" defTabSz="914400" rtl="0" fontAlgn="auto" hangingPunct="1">
                        <a:lnSpc>
                          <a:spcPct val="100000"/>
                        </a:lnSpc>
                        <a:spcBef>
                          <a:spcPts val="0"/>
                        </a:spcBef>
                        <a:spcAft>
                          <a:spcPts val="0"/>
                        </a:spcAft>
                        <a:buNone/>
                        <a:tabLst/>
                      </a:pPr>
                      <a:r>
                        <a:rPr lang="en-GB" sz="1800" b="1" dirty="0">
                          <a:latin typeface="Century Gothic" pitchFamily="34"/>
                        </a:rPr>
                        <a:t>Geography</a:t>
                      </a:r>
                    </a:p>
                    <a:p>
                      <a:pPr lvl="0"/>
                      <a:endParaRPr lang="en-GB" sz="1400" dirty="0">
                        <a:latin typeface="Century Gothic" pitchFamily="34"/>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4B183"/>
                    </a:solidFill>
                  </a:tcPr>
                </a:tc>
                <a:tc>
                  <a:txBody>
                    <a:bodyPr/>
                    <a:lstStyle/>
                    <a:p>
                      <a:pPr marL="285750" lvl="0" indent="-285750">
                        <a:buSzPct val="100000"/>
                        <a:buFont typeface="Wingdings" pitchFamily="2"/>
                        <a:buChar char="q"/>
                      </a:pPr>
                      <a:r>
                        <a:rPr lang="en-GB" sz="1400" dirty="0">
                          <a:latin typeface="Century Gothic" pitchFamily="34"/>
                        </a:rPr>
                        <a:t>At both key stages the sticky knowledge takes full account of the national curriculum’s main characteristics of:</a:t>
                      </a:r>
                    </a:p>
                    <a:p>
                      <a:pPr marL="742950" lvl="1" indent="-285750">
                        <a:buSzPct val="100000"/>
                        <a:buFont typeface="Wingdings" pitchFamily="2"/>
                        <a:buChar char="q"/>
                      </a:pPr>
                      <a:r>
                        <a:rPr lang="en-GB" sz="1400" dirty="0">
                          <a:latin typeface="Century Gothic" pitchFamily="34"/>
                        </a:rPr>
                        <a:t>Locational knowledge</a:t>
                      </a:r>
                    </a:p>
                    <a:p>
                      <a:pPr marL="742950" lvl="1" indent="-285750">
                        <a:buSzPct val="100000"/>
                        <a:buFont typeface="Wingdings" pitchFamily="2"/>
                        <a:buChar char="q"/>
                      </a:pPr>
                      <a:r>
                        <a:rPr lang="en-GB" sz="1400" dirty="0">
                          <a:latin typeface="Century Gothic" pitchFamily="34"/>
                        </a:rPr>
                        <a:t>Place knowledge</a:t>
                      </a:r>
                    </a:p>
                    <a:p>
                      <a:pPr marL="742950" lvl="1" indent="-285750">
                        <a:buSzPct val="100000"/>
                        <a:buFont typeface="Wingdings" pitchFamily="2"/>
                        <a:buChar char="q"/>
                      </a:pPr>
                      <a:r>
                        <a:rPr lang="en-GB" sz="1400" dirty="0">
                          <a:latin typeface="Century Gothic" pitchFamily="34"/>
                        </a:rPr>
                        <a:t>Human and Physical geography</a:t>
                      </a:r>
                    </a:p>
                    <a:p>
                      <a:pPr marL="742950" lvl="1" indent="-285750">
                        <a:buSzPct val="100000"/>
                        <a:buFont typeface="Wingdings" pitchFamily="2"/>
                        <a:buChar char="q"/>
                      </a:pPr>
                      <a:r>
                        <a:rPr lang="en-GB" sz="1400" dirty="0">
                          <a:latin typeface="Century Gothic" pitchFamily="34"/>
                        </a:rPr>
                        <a:t>Geographical skills and fieldwork</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4">
                <a:tc vMerge="1">
                  <a:txBody>
                    <a:bodyPr/>
                    <a:lstStyle/>
                    <a:p>
                      <a:endParaRPr lang="en-GB"/>
                    </a:p>
                  </a:txBody>
                  <a:tcPr/>
                </a:tc>
                <a:tc>
                  <a:txBody>
                    <a:bodyPr/>
                    <a:lstStyle/>
                    <a:p>
                      <a:pPr marL="285750" lvl="0" indent="-285750">
                        <a:buSzPct val="100000"/>
                        <a:buFont typeface="Wingdings" pitchFamily="2"/>
                        <a:buChar char="q"/>
                      </a:pPr>
                      <a:r>
                        <a:rPr lang="en-GB" sz="1400" dirty="0">
                          <a:latin typeface="Century Gothic" pitchFamily="34"/>
                        </a:rPr>
                        <a:t>There are relatively few assessment statements as these knowledge statements should be what pupils retain for ever. In other words, this knowledge is within their long-term memory and will be retained.</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4">
                <a:tc vMerge="1">
                  <a:txBody>
                    <a:bodyPr/>
                    <a:lstStyle/>
                    <a:p>
                      <a:endParaRPr lang="en-GB"/>
                    </a:p>
                  </a:txBody>
                  <a:tcPr/>
                </a:tc>
                <a:tc>
                  <a:txBody>
                    <a:bodyPr/>
                    <a:lstStyle/>
                    <a:p>
                      <a:pPr marL="285750" lvl="0" indent="-285750">
                        <a:buSzPct val="100000"/>
                        <a:buFont typeface="Wingdings" pitchFamily="2"/>
                        <a:buChar char="q"/>
                      </a:pPr>
                      <a:r>
                        <a:rPr lang="en-GB" sz="1400" dirty="0">
                          <a:latin typeface="Century Gothic" pitchFamily="34"/>
                        </a:rPr>
                        <a:t>There is a difference between knowledge which will be retained close to the point of teaching and that which will be retained for ever.</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4">
                <a:tc vMerge="1">
                  <a:txBody>
                    <a:bodyPr/>
                    <a:lstStyle/>
                    <a:p>
                      <a:endParaRPr lang="en-GB"/>
                    </a:p>
                  </a:txBody>
                  <a:tcPr/>
                </a:tc>
                <a:tc>
                  <a:txBody>
                    <a:bodyPr/>
                    <a:lstStyle/>
                    <a:p>
                      <a:pPr marL="285750" lvl="0" indent="-285750">
                        <a:buSzPct val="100000"/>
                        <a:buFont typeface="Wingdings" pitchFamily="2"/>
                        <a:buChar char="q"/>
                      </a:pPr>
                      <a:r>
                        <a:rPr lang="en-GB" sz="1400" dirty="0">
                          <a:latin typeface="Century Gothic" pitchFamily="34"/>
                        </a:rPr>
                        <a:t>In effect, sticky knowledge refers to the long-term memory and should not be assessed too close to the point of teaching.</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4">
                <a:tc vMerge="1">
                  <a:txBody>
                    <a:bodyPr/>
                    <a:lstStyle/>
                    <a:p>
                      <a:endParaRPr lang="en-GB"/>
                    </a:p>
                  </a:txBody>
                  <a:tcPr/>
                </a:tc>
                <a:tc>
                  <a:txBody>
                    <a:bodyPr/>
                    <a:lstStyle/>
                    <a:p>
                      <a:pPr marL="285750" lvl="0" indent="-285750">
                        <a:buSzPct val="100000"/>
                        <a:buFont typeface="Wingdings" pitchFamily="2"/>
                        <a:buChar char="q"/>
                      </a:pPr>
                      <a:r>
                        <a:rPr lang="en-GB" sz="1400" dirty="0">
                          <a:latin typeface="Century Gothic" pitchFamily="34"/>
                        </a:rPr>
                        <a:t>When considering pupils’ improvement in subject specific vocabulary, see the identified geographical specific vocabulary outlined </a:t>
                      </a:r>
                      <a:r>
                        <a:rPr lang="en-GB" sz="1400">
                          <a:latin typeface="Century Gothic" pitchFamily="34"/>
                        </a:rPr>
                        <a:t>in ‘</a:t>
                      </a:r>
                      <a:r>
                        <a:rPr lang="en-GB" sz="1400" dirty="0">
                          <a:latin typeface="Century Gothic" pitchFamily="34"/>
                        </a:rPr>
                        <a:t>geographical knowledge mats’.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5" name="TextBox 5"/>
          <p:cNvSpPr txBox="1"/>
          <p:nvPr/>
        </p:nvSpPr>
        <p:spPr>
          <a:xfrm>
            <a:off x="4114800" y="2971800"/>
            <a:ext cx="64" cy="276999"/>
          </a:xfrm>
          <a:prstGeom prst="rect">
            <a:avLst/>
          </a:prstGeom>
          <a:noFill/>
          <a:ln cap="flat">
            <a:noFill/>
          </a:ln>
        </p:spPr>
        <p:txBody>
          <a:bodyPr vert="horz" wrap="none" lIns="0" tIns="0" rIns="0" bIns="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0000"/>
              </a:solidFill>
              <a:uFillTx/>
              <a:latin typeface="Calibri"/>
            </a:endParaRPr>
          </a:p>
        </p:txBody>
      </p:sp>
      <p:sp>
        <p:nvSpPr>
          <p:cNvPr id="8" name="Footer Placeholder 7"/>
          <p:cNvSpPr>
            <a:spLocks noGrp="1"/>
          </p:cNvSpPr>
          <p:nvPr>
            <p:ph type="ftr" sz="quarter" idx="9"/>
          </p:nvPr>
        </p:nvSpPr>
        <p:spPr>
          <a:xfrm>
            <a:off x="2979522" y="1199465"/>
            <a:ext cx="3086099" cy="365129"/>
          </a:xfrm>
        </p:spPr>
        <p:txBody>
          <a:bodyPr/>
          <a:lstStyle/>
          <a:p>
            <a:pPr lvl="0"/>
            <a:r>
              <a:rPr lang="en-GB" dirty="0"/>
              <a:t>Broadbent Fold Primary School and Nursery </a:t>
            </a:r>
          </a:p>
        </p:txBody>
      </p:sp>
      <p:sp>
        <p:nvSpPr>
          <p:cNvPr id="9" name="Slide Number Placeholder 8"/>
          <p:cNvSpPr>
            <a:spLocks noGrp="1"/>
          </p:cNvSpPr>
          <p:nvPr>
            <p:ph type="sldNum" sz="quarter" idx="8"/>
          </p:nvPr>
        </p:nvSpPr>
        <p:spPr/>
        <p:txBody>
          <a:bodyPr/>
          <a:lstStyle/>
          <a:p>
            <a:pPr lvl="0"/>
            <a:fld id="{824239F0-52B3-43D0-A130-436472FF120C}" type="slidenum">
              <a:rPr lang="en-GB" smtClean="0"/>
              <a:t>1</a:t>
            </a:fld>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659" y="936832"/>
            <a:ext cx="1031603" cy="49140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1723">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95650598"/>
              </p:ext>
            </p:extLst>
          </p:nvPr>
        </p:nvGraphicFramePr>
        <p:xfrm>
          <a:off x="180975" y="303110"/>
          <a:ext cx="8782050" cy="6053241"/>
        </p:xfrm>
        <a:graphic>
          <a:graphicData uri="http://schemas.openxmlformats.org/drawingml/2006/table">
            <a:tbl>
              <a:tblPr firstRow="1" bandRow="1">
                <a:effectLst/>
                <a:tableStyleId>{5C22544A-7EE6-4342-B048-85BDC9FD1C3A}</a:tableStyleId>
              </a:tblPr>
              <a:tblGrid>
                <a:gridCol w="365915">
                  <a:extLst>
                    <a:ext uri="{9D8B030D-6E8A-4147-A177-3AD203B41FA5}">
                      <a16:colId xmlns:a16="http://schemas.microsoft.com/office/drawing/2014/main" val="20000"/>
                    </a:ext>
                  </a:extLst>
                </a:gridCol>
                <a:gridCol w="731840">
                  <a:extLst>
                    <a:ext uri="{9D8B030D-6E8A-4147-A177-3AD203B41FA5}">
                      <a16:colId xmlns:a16="http://schemas.microsoft.com/office/drawing/2014/main" val="20001"/>
                    </a:ext>
                  </a:extLst>
                </a:gridCol>
                <a:gridCol w="1097755">
                  <a:extLst>
                    <a:ext uri="{9D8B030D-6E8A-4147-A177-3AD203B41FA5}">
                      <a16:colId xmlns:a16="http://schemas.microsoft.com/office/drawing/2014/main" val="20002"/>
                    </a:ext>
                  </a:extLst>
                </a:gridCol>
                <a:gridCol w="2195510">
                  <a:extLst>
                    <a:ext uri="{9D8B030D-6E8A-4147-A177-3AD203B41FA5}">
                      <a16:colId xmlns:a16="http://schemas.microsoft.com/office/drawing/2014/main" val="20003"/>
                    </a:ext>
                  </a:extLst>
                </a:gridCol>
                <a:gridCol w="1097755">
                  <a:extLst>
                    <a:ext uri="{9D8B030D-6E8A-4147-A177-3AD203B41FA5}">
                      <a16:colId xmlns:a16="http://schemas.microsoft.com/office/drawing/2014/main" val="20004"/>
                    </a:ext>
                  </a:extLst>
                </a:gridCol>
                <a:gridCol w="1273969">
                  <a:extLst>
                    <a:ext uri="{9D8B030D-6E8A-4147-A177-3AD203B41FA5}">
                      <a16:colId xmlns:a16="http://schemas.microsoft.com/office/drawing/2014/main" val="20005"/>
                    </a:ext>
                  </a:extLst>
                </a:gridCol>
                <a:gridCol w="2019306">
                  <a:extLst>
                    <a:ext uri="{9D8B030D-6E8A-4147-A177-3AD203B41FA5}">
                      <a16:colId xmlns:a16="http://schemas.microsoft.com/office/drawing/2014/main" val="20006"/>
                    </a:ext>
                  </a:extLst>
                </a:gridCol>
              </a:tblGrid>
              <a:tr h="457135">
                <a:tc gridSpan="7">
                  <a:txBody>
                    <a:bodyPr/>
                    <a:lstStyle/>
                    <a:p>
                      <a:pPr lvl="0" algn="ctr"/>
                      <a:r>
                        <a:rPr lang="en-GB" sz="2400" dirty="0">
                          <a:latin typeface="Century Gothic" pitchFamily="34"/>
                        </a:rPr>
                        <a:t>Geography: Key Stage 1</a:t>
                      </a: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44725"/>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639997">
                <a:tc gridSpan="3">
                  <a:txBody>
                    <a:bodyPr/>
                    <a:lstStyle/>
                    <a:p>
                      <a:pPr lvl="0"/>
                      <a:r>
                        <a:rPr lang="en-GB" sz="1800" b="1" dirty="0">
                          <a:solidFill>
                            <a:schemeClr val="tx1"/>
                          </a:solidFill>
                          <a:latin typeface="Century Gothic" pitchFamily="34"/>
                        </a:rPr>
                        <a:t>Locational Knowledge</a:t>
                      </a: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4B183"/>
                    </a:solidFill>
                  </a:tcPr>
                </a:tc>
                <a:tc hMerge="1">
                  <a:txBody>
                    <a:bodyPr/>
                    <a:lstStyle/>
                    <a:p>
                      <a:endParaRPr lang="en-GB"/>
                    </a:p>
                  </a:txBody>
                  <a:tcPr/>
                </a:tc>
                <a:tc hMerge="1">
                  <a:txBody>
                    <a:bodyPr/>
                    <a:lstStyle/>
                    <a:p>
                      <a:endParaRPr lang="en-GB"/>
                    </a:p>
                  </a:txBody>
                  <a:tcPr/>
                </a:tc>
                <a:tc>
                  <a:txBody>
                    <a:bodyPr/>
                    <a:lstStyle/>
                    <a:p>
                      <a:pPr lvl="0"/>
                      <a:r>
                        <a:rPr lang="en-GB" sz="1800" b="1" dirty="0">
                          <a:solidFill>
                            <a:schemeClr val="tx1"/>
                          </a:solidFill>
                          <a:latin typeface="Century Gothic" pitchFamily="34"/>
                        </a:rPr>
                        <a:t>Place Knowledge</a:t>
                      </a: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4B183"/>
                    </a:solidFill>
                  </a:tcPr>
                </a:tc>
                <a:tc gridSpan="2">
                  <a:txBody>
                    <a:bodyPr/>
                    <a:lstStyle/>
                    <a:p>
                      <a:pPr lvl="0"/>
                      <a:r>
                        <a:rPr lang="en-GB" sz="1600" b="1" dirty="0">
                          <a:solidFill>
                            <a:schemeClr val="tx1"/>
                          </a:solidFill>
                          <a:latin typeface="Century Gothic" pitchFamily="34"/>
                        </a:rPr>
                        <a:t>Human and Physical Geography</a:t>
                      </a: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4B183"/>
                    </a:solidFill>
                  </a:tcPr>
                </a:tc>
                <a:tc hMerge="1">
                  <a:txBody>
                    <a:bodyPr/>
                    <a:lstStyle/>
                    <a:p>
                      <a:endParaRPr lang="en-GB"/>
                    </a:p>
                  </a:txBody>
                  <a:tcPr/>
                </a:tc>
                <a:tc>
                  <a:txBody>
                    <a:bodyPr/>
                    <a:lstStyle/>
                    <a:p>
                      <a:pPr lvl="0"/>
                      <a:r>
                        <a:rPr lang="en-GB" sz="1800" b="1" dirty="0">
                          <a:solidFill>
                            <a:schemeClr val="tx1"/>
                          </a:solidFill>
                          <a:latin typeface="Century Gothic" pitchFamily="34"/>
                        </a:rPr>
                        <a:t>Skills and Fieldwork</a:t>
                      </a: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4B183"/>
                    </a:solidFill>
                  </a:tcPr>
                </a:tc>
                <a:extLst>
                  <a:ext uri="{0D108BD9-81ED-4DB2-BD59-A6C34878D82A}">
                    <a16:rowId xmlns:a16="http://schemas.microsoft.com/office/drawing/2014/main" val="10001"/>
                  </a:ext>
                </a:extLst>
              </a:tr>
              <a:tr h="1725233">
                <a:tc gridSpan="2">
                  <a:txBody>
                    <a:bodyPr/>
                    <a:lstStyle/>
                    <a:p>
                      <a:pPr marL="171450" lvl="0" indent="-171450" fontAlgn="auto">
                        <a:buSzPct val="100000"/>
                        <a:buFont typeface="Arial" pitchFamily="34"/>
                        <a:buChar char="•"/>
                      </a:pPr>
                      <a:r>
                        <a:rPr lang="en-GB" sz="800" i="1" u="none" strike="noStrike" kern="1200" dirty="0">
                          <a:solidFill>
                            <a:srgbClr val="000000"/>
                          </a:solidFill>
                          <a:latin typeface="Century Gothic" pitchFamily="34"/>
                        </a:rPr>
                        <a:t>name, locate and identify characteristics of the four countries and capital cities of the </a:t>
                      </a:r>
                      <a:r>
                        <a:rPr lang="en-GB" sz="800" i="1" kern="1200" dirty="0">
                          <a:solidFill>
                            <a:srgbClr val="000000"/>
                          </a:solidFill>
                          <a:latin typeface="Century Gothic" pitchFamily="34"/>
                        </a:rPr>
                        <a:t>United Kingdom and its surrounding seas </a:t>
                      </a: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800" i="1" u="none" strike="noStrike" kern="1200" dirty="0">
                          <a:solidFill>
                            <a:srgbClr val="000000"/>
                          </a:solidFill>
                          <a:latin typeface="Century Gothic" pitchFamily="34"/>
                        </a:rPr>
                        <a:t>name and locate the world’s seven continents and five oceans </a:t>
                      </a:r>
                    </a:p>
                    <a:p>
                      <a:pPr marL="171450" lvl="0" indent="-171450" fontAlgn="auto">
                        <a:buSzPct val="100000"/>
                        <a:buFont typeface="Arial" pitchFamily="34"/>
                        <a:buChar char="•"/>
                      </a:pPr>
                      <a:endParaRPr lang="en-GB" sz="800" i="1" kern="1200" dirty="0">
                        <a:solidFill>
                          <a:srgbClr val="000000"/>
                        </a:solidFill>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lvl="0" indent="-171450">
                        <a:buSzPct val="100000"/>
                        <a:buFont typeface="Arial" pitchFamily="34"/>
                        <a:buChar char="•"/>
                      </a:pPr>
                      <a:r>
                        <a:rPr lang="en-GB" sz="800" i="1" kern="1200" dirty="0">
                          <a:solidFill>
                            <a:srgbClr val="000000"/>
                          </a:solidFill>
                          <a:latin typeface="Century Gothic" pitchFamily="34"/>
                        </a:rPr>
                        <a:t>understand geographical similarities and differences through studying the human and physical geography of a small area of the United Kingdom, and of a small area in a contrasting non-European country </a:t>
                      </a:r>
                      <a:endParaRPr lang="en-GB" sz="800" i="1" dirty="0">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700" i="1" u="none" strike="noStrike" kern="1200" dirty="0">
                          <a:solidFill>
                            <a:srgbClr val="000000"/>
                          </a:solidFill>
                          <a:latin typeface="Century Gothic" pitchFamily="34"/>
                        </a:rPr>
                        <a:t>identify seasonal and daily weather patterns in the United Kingdom and the location of hot and cold areas of the world in relation to the Equator and the North and South Poles </a:t>
                      </a: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700" i="1" u="none" strike="noStrike" kern="1200" dirty="0">
                          <a:solidFill>
                            <a:srgbClr val="000000"/>
                          </a:solidFill>
                          <a:latin typeface="Century Gothic" pitchFamily="34"/>
                        </a:rPr>
                        <a:t>use basic geographical vocabulary to refer to: </a:t>
                      </a:r>
                    </a:p>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700" i="1" u="none" strike="noStrike" kern="1200" dirty="0">
                          <a:solidFill>
                            <a:srgbClr val="000000"/>
                          </a:solidFill>
                          <a:latin typeface="Century Gothic" pitchFamily="34"/>
                        </a:rPr>
                        <a:t>beach, cliff, coast, forest, hill, mountain, sea, ocean, river, soil, valley, vegetation, season and weather </a:t>
                      </a:r>
                    </a:p>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700" i="1" kern="1200" dirty="0">
                          <a:solidFill>
                            <a:srgbClr val="000000"/>
                          </a:solidFill>
                          <a:latin typeface="Century Gothic" pitchFamily="34"/>
                        </a:rPr>
                        <a:t>city, town, village, factory, farm, house, office, port, harbour and shop </a:t>
                      </a:r>
                      <a:endParaRPr lang="en-GB" sz="700" i="1" u="none" strike="noStrike" kern="1200" dirty="0">
                        <a:solidFill>
                          <a:srgbClr val="000000"/>
                        </a:solidFill>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lvl="0" indent="-171450">
                        <a:buSzPct val="100000"/>
                        <a:buFont typeface="Arial" pitchFamily="34"/>
                        <a:buChar char="•"/>
                      </a:pPr>
                      <a:r>
                        <a:rPr lang="en-GB" sz="800" i="1" dirty="0">
                          <a:latin typeface="Century Gothic" pitchFamily="34"/>
                        </a:rPr>
                        <a:t>Use world maps, atlases and globes</a:t>
                      </a:r>
                    </a:p>
                    <a:p>
                      <a:pPr marL="171450" lvl="0" indent="-171450">
                        <a:buSzPct val="100000"/>
                        <a:buFont typeface="Arial" pitchFamily="34"/>
                        <a:buChar char="•"/>
                      </a:pPr>
                      <a:r>
                        <a:rPr lang="en-GB" sz="800" i="1" dirty="0">
                          <a:latin typeface="Century Gothic" pitchFamily="34"/>
                        </a:rPr>
                        <a:t>Use simple compass directions</a:t>
                      </a:r>
                    </a:p>
                    <a:p>
                      <a:pPr marL="171450" lvl="0" indent="-171450">
                        <a:buSzPct val="100000"/>
                        <a:buFont typeface="Arial" pitchFamily="34"/>
                        <a:buChar char="•"/>
                      </a:pPr>
                      <a:r>
                        <a:rPr lang="en-GB" sz="800" i="1" dirty="0">
                          <a:latin typeface="Century Gothic" pitchFamily="34"/>
                        </a:rPr>
                        <a:t>Use aerial photos, construct simple maps</a:t>
                      </a:r>
                    </a:p>
                    <a:p>
                      <a:pPr marL="171450" lvl="0" indent="-171450">
                        <a:buSzPct val="100000"/>
                        <a:buFont typeface="Arial" pitchFamily="34"/>
                        <a:buChar char="•"/>
                      </a:pPr>
                      <a:r>
                        <a:rPr lang="en-GB" sz="800" i="1" dirty="0">
                          <a:latin typeface="Century Gothic" pitchFamily="34"/>
                        </a:rPr>
                        <a:t>Undertake simple fieldwork within school locality</a:t>
                      </a:r>
                    </a:p>
                    <a:p>
                      <a:pPr lvl="0"/>
                      <a:endParaRPr lang="en-GB" sz="800" i="1" dirty="0">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176741">
                <a:tc>
                  <a:txBody>
                    <a:bodyPr/>
                    <a:lstStyle/>
                    <a:p>
                      <a:pPr marL="0" marR="0" lvl="0" indent="0" algn="ctr" defTabSz="914400" rtl="0" fontAlgn="auto" hangingPunct="1">
                        <a:lnSpc>
                          <a:spcPct val="100000"/>
                        </a:lnSpc>
                        <a:spcBef>
                          <a:spcPts val="0"/>
                        </a:spcBef>
                        <a:spcAft>
                          <a:spcPts val="0"/>
                        </a:spcAft>
                        <a:buNone/>
                        <a:tabLst/>
                      </a:pPr>
                      <a:r>
                        <a:rPr lang="en-GB" sz="1400" b="1" dirty="0">
                          <a:latin typeface="Century Gothic" pitchFamily="34"/>
                        </a:rPr>
                        <a:t>Year 1</a:t>
                      </a:r>
                    </a:p>
                  </a:txBody>
                  <a:tcPr marT="45701" marB="45701" vert="eaVert">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8CEB2"/>
                    </a:solidFill>
                  </a:tcPr>
                </a:tc>
                <a:tc gridSpan="2">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000" dirty="0">
                          <a:latin typeface="Century Gothic" pitchFamily="34"/>
                        </a:rPr>
                        <a:t>Know the names of the four countries that make up the UK and name the three main seas that surround the UK</a:t>
                      </a:r>
                    </a:p>
                    <a:p>
                      <a:pPr marL="171450" marR="0" lvl="0" indent="-171450" algn="l" defTabSz="914400" rtl="0" eaLnBrk="1" fontAlgn="auto" latinLnBrk="0" hangingPunct="1">
                        <a:lnSpc>
                          <a:spcPct val="100000"/>
                        </a:lnSpc>
                        <a:spcBef>
                          <a:spcPts val="0"/>
                        </a:spcBef>
                        <a:spcAft>
                          <a:spcPts val="0"/>
                        </a:spcAft>
                        <a:buClrTx/>
                        <a:buSzPct val="100000"/>
                        <a:buFont typeface="Arial" pitchFamily="34"/>
                        <a:buChar char="•"/>
                        <a:tabLst/>
                        <a:defRPr/>
                      </a:pPr>
                      <a:r>
                        <a:rPr lang="en-GB" sz="1000" dirty="0">
                          <a:latin typeface="Century Gothic" pitchFamily="34"/>
                        </a:rPr>
                        <a:t>Know the name of and locate the four capital cities of England, Wales, Scotland and Northern Ireland</a:t>
                      </a: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000" dirty="0">
                          <a:latin typeface="Century Gothic" pitchFamily="34"/>
                        </a:rPr>
                        <a:t>Know features of hot and cold places in the world </a:t>
                      </a:r>
                    </a:p>
                    <a:p>
                      <a:pPr marL="171450" marR="0" lvl="0" indent="-171450" algn="l" defTabSz="914400" rtl="0" eaLnBrk="1" fontAlgn="auto" latinLnBrk="0" hangingPunct="1">
                        <a:lnSpc>
                          <a:spcPct val="100000"/>
                        </a:lnSpc>
                        <a:spcBef>
                          <a:spcPts val="0"/>
                        </a:spcBef>
                        <a:spcAft>
                          <a:spcPts val="0"/>
                        </a:spcAft>
                        <a:buClrTx/>
                        <a:buSzPct val="100000"/>
                        <a:buFont typeface="Arial" pitchFamily="34"/>
                        <a:buChar char="•"/>
                        <a:tabLst/>
                        <a:defRPr/>
                      </a:pPr>
                      <a:r>
                        <a:rPr lang="en-GB" sz="1000" dirty="0">
                          <a:latin typeface="Century Gothic" pitchFamily="34"/>
                        </a:rPr>
                        <a:t>Know where the equator, North Pole and South Pole are on a globe</a:t>
                      </a:r>
                    </a:p>
                    <a:p>
                      <a:pPr marL="0" marR="0" lvl="0" indent="0" algn="l" defTabSz="914400" rtl="0" fontAlgn="auto" hangingPunct="1">
                        <a:lnSpc>
                          <a:spcPct val="100000"/>
                        </a:lnSpc>
                        <a:spcBef>
                          <a:spcPts val="0"/>
                        </a:spcBef>
                        <a:spcAft>
                          <a:spcPts val="0"/>
                        </a:spcAft>
                        <a:buSzPct val="100000"/>
                        <a:buFont typeface="Arial" pitchFamily="34"/>
                        <a:buNone/>
                        <a:tabLst/>
                      </a:pPr>
                      <a:endParaRPr lang="en-GB" sz="1000" dirty="0">
                        <a:latin typeface="Century Gothic" pitchFamily="34"/>
                      </a:endParaRPr>
                    </a:p>
                    <a:p>
                      <a:pPr marL="0" lvl="0" indent="0">
                        <a:buNone/>
                      </a:pPr>
                      <a:endParaRPr lang="en-GB" sz="1000" dirty="0">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000" dirty="0">
                          <a:latin typeface="Century Gothic" pitchFamily="34"/>
                        </a:rPr>
                        <a:t>Know which is the hottest and coldest season in the UK</a:t>
                      </a:r>
                    </a:p>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000" dirty="0">
                          <a:latin typeface="Century Gothic" pitchFamily="34"/>
                        </a:rPr>
                        <a:t>Know and recognise main weather symbols</a:t>
                      </a:r>
                    </a:p>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000" dirty="0">
                          <a:latin typeface="Century Gothic" pitchFamily="34"/>
                        </a:rPr>
                        <a:t>Know the main differences between city, town and village</a:t>
                      </a:r>
                    </a:p>
                    <a:p>
                      <a:pPr marL="0" marR="0" lvl="0" indent="0" algn="l" defTabSz="914400" rtl="0" fontAlgn="auto" hangingPunct="1">
                        <a:lnSpc>
                          <a:spcPct val="100000"/>
                        </a:lnSpc>
                        <a:spcBef>
                          <a:spcPts val="0"/>
                        </a:spcBef>
                        <a:spcAft>
                          <a:spcPts val="0"/>
                        </a:spcAft>
                        <a:buNone/>
                        <a:tabLst/>
                      </a:pPr>
                      <a:endParaRPr lang="en-GB" sz="1000" dirty="0">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000" dirty="0">
                          <a:latin typeface="Century Gothic" pitchFamily="34"/>
                        </a:rPr>
                        <a:t>Know which is N, E, S and W on a compass</a:t>
                      </a:r>
                    </a:p>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000" dirty="0">
                          <a:latin typeface="Century Gothic" pitchFamily="34"/>
                        </a:rPr>
                        <a:t>Know their address, including postcode</a:t>
                      </a: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28153">
                <a:tc>
                  <a:txBody>
                    <a:bodyPr/>
                    <a:lstStyle/>
                    <a:p>
                      <a:pPr marL="0" marR="0" lvl="0" indent="0" algn="ctr" defTabSz="914400" rtl="0" fontAlgn="auto" hangingPunct="1">
                        <a:lnSpc>
                          <a:spcPct val="100000"/>
                        </a:lnSpc>
                        <a:spcBef>
                          <a:spcPts val="0"/>
                        </a:spcBef>
                        <a:spcAft>
                          <a:spcPts val="0"/>
                        </a:spcAft>
                        <a:buNone/>
                        <a:tabLst/>
                      </a:pPr>
                      <a:r>
                        <a:rPr lang="en-GB" sz="1400" b="1" dirty="0">
                          <a:latin typeface="Century Gothic" pitchFamily="34"/>
                        </a:rPr>
                        <a:t>Year 2</a:t>
                      </a:r>
                    </a:p>
                  </a:txBody>
                  <a:tcPr marT="45701" marB="45701" vert="eaVert">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8CEB2"/>
                    </a:solidFill>
                  </a:tcPr>
                </a:tc>
                <a:tc gridSpan="2">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990" dirty="0">
                          <a:latin typeface="Century Gothic" pitchFamily="34"/>
                        </a:rPr>
                        <a:t>Know the names of and locate the seven continents of the world</a:t>
                      </a:r>
                    </a:p>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990" dirty="0">
                          <a:latin typeface="Century Gothic" pitchFamily="34"/>
                        </a:rPr>
                        <a:t>Know the names of and locate the five oceans of the world</a:t>
                      </a: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000" dirty="0">
                          <a:latin typeface="Century Gothic" pitchFamily="34"/>
                        </a:rPr>
                        <a:t>Know the main differences between a place in England and that of a small place in a non-European country</a:t>
                      </a:r>
                    </a:p>
                    <a:p>
                      <a:pPr marL="0" lvl="0" indent="0">
                        <a:buNone/>
                      </a:pPr>
                      <a:endParaRPr lang="en-GB" sz="1000" dirty="0">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000" b="0" i="0" u="none" strike="noStrike" kern="0" cap="none" spc="0" baseline="0" dirty="0">
                          <a:solidFill>
                            <a:srgbClr val="000000"/>
                          </a:solidFill>
                          <a:uFillTx/>
                          <a:latin typeface="Century Gothic" pitchFamily="34"/>
                        </a:rPr>
                        <a:t>Identify the following physical features: </a:t>
                      </a:r>
                      <a:r>
                        <a:rPr lang="en-GB" sz="1000" b="0" i="0" u="none" strike="noStrike" kern="1200" cap="none" spc="0" baseline="0" dirty="0">
                          <a:solidFill>
                            <a:srgbClr val="000000"/>
                          </a:solidFill>
                          <a:uFillTx/>
                          <a:latin typeface="Century Gothic" pitchFamily="34"/>
                        </a:rPr>
                        <a:t>mountain, lake, island, valley, river, cliff, forest and beach</a:t>
                      </a:r>
                    </a:p>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000" dirty="0">
                          <a:latin typeface="Century Gothic" pitchFamily="34"/>
                        </a:rPr>
                        <a:t>Explain some of the advantages and disadvantages of living in a city or village.</a:t>
                      </a:r>
                    </a:p>
                    <a:p>
                      <a:pPr marL="0" marR="0" lvl="0" indent="0" algn="l" defTabSz="914400" rtl="0" fontAlgn="auto" hangingPunct="1">
                        <a:lnSpc>
                          <a:spcPct val="100000"/>
                        </a:lnSpc>
                        <a:spcBef>
                          <a:spcPts val="0"/>
                        </a:spcBef>
                        <a:spcAft>
                          <a:spcPts val="0"/>
                        </a:spcAft>
                        <a:buNone/>
                        <a:tabLst/>
                      </a:pPr>
                      <a:endParaRPr lang="en-GB" sz="1000" b="0" i="0" u="none" strike="noStrike" kern="1200" cap="none" spc="0" baseline="0" dirty="0">
                        <a:solidFill>
                          <a:srgbClr val="000000"/>
                        </a:solidFill>
                        <a:uFillTx/>
                        <a:latin typeface="Century Gothic" pitchFamily="34"/>
                      </a:endParaRPr>
                    </a:p>
                    <a:p>
                      <a:pPr marL="0" marR="0" lvl="0" indent="0" algn="l" defTabSz="914400" rtl="0" fontAlgn="auto" hangingPunct="1">
                        <a:lnSpc>
                          <a:spcPct val="100000"/>
                        </a:lnSpc>
                        <a:spcBef>
                          <a:spcPts val="0"/>
                        </a:spcBef>
                        <a:spcAft>
                          <a:spcPts val="0"/>
                        </a:spcAft>
                        <a:buNone/>
                        <a:tabLst/>
                      </a:pPr>
                      <a:endParaRPr lang="en-GB" sz="1000" dirty="0">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000" dirty="0">
                          <a:latin typeface="Century Gothic" pitchFamily="34"/>
                        </a:rPr>
                        <a:t>Know and use the terminologies: left and right; below, next to</a:t>
                      </a:r>
                    </a:p>
                    <a:p>
                      <a:pPr marL="0" marR="0" lvl="0" indent="0" algn="l" defTabSz="914400" rtl="0" fontAlgn="auto" hangingPunct="1">
                        <a:lnSpc>
                          <a:spcPct val="100000"/>
                        </a:lnSpc>
                        <a:spcBef>
                          <a:spcPts val="0"/>
                        </a:spcBef>
                        <a:spcAft>
                          <a:spcPts val="0"/>
                        </a:spcAft>
                        <a:buNone/>
                        <a:tabLst/>
                      </a:pPr>
                      <a:endParaRPr lang="en-GB" sz="1000" dirty="0">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5" name="Slide Number Placeholder 4"/>
          <p:cNvSpPr>
            <a:spLocks noGrp="1"/>
          </p:cNvSpPr>
          <p:nvPr>
            <p:ph type="sldNum" sz="quarter" idx="8"/>
          </p:nvPr>
        </p:nvSpPr>
        <p:spPr/>
        <p:txBody>
          <a:bodyPr/>
          <a:lstStyle/>
          <a:p>
            <a:pPr lvl="0"/>
            <a:fld id="{D1C5E2AD-0845-482F-9AC7-2D3C180562A9}" type="slidenum">
              <a:rPr lang="en-GB" smtClean="0"/>
              <a:t>2</a:t>
            </a:fld>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1724">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29513352"/>
              </p:ext>
            </p:extLst>
          </p:nvPr>
        </p:nvGraphicFramePr>
        <p:xfrm>
          <a:off x="180968" y="492285"/>
          <a:ext cx="8782052" cy="5864067"/>
        </p:xfrm>
        <a:graphic>
          <a:graphicData uri="http://schemas.openxmlformats.org/drawingml/2006/table">
            <a:tbl>
              <a:tblPr firstRow="1" bandRow="1">
                <a:effectLst/>
                <a:tableStyleId>{5C22544A-7EE6-4342-B048-85BDC9FD1C3A}</a:tableStyleId>
              </a:tblPr>
              <a:tblGrid>
                <a:gridCol w="365915">
                  <a:extLst>
                    <a:ext uri="{9D8B030D-6E8A-4147-A177-3AD203B41FA5}">
                      <a16:colId xmlns:a16="http://schemas.microsoft.com/office/drawing/2014/main" val="20000"/>
                    </a:ext>
                  </a:extLst>
                </a:gridCol>
                <a:gridCol w="2561435">
                  <a:extLst>
                    <a:ext uri="{9D8B030D-6E8A-4147-A177-3AD203B41FA5}">
                      <a16:colId xmlns:a16="http://schemas.microsoft.com/office/drawing/2014/main" val="20001"/>
                    </a:ext>
                  </a:extLst>
                </a:gridCol>
                <a:gridCol w="2927351">
                  <a:extLst>
                    <a:ext uri="{9D8B030D-6E8A-4147-A177-3AD203B41FA5}">
                      <a16:colId xmlns:a16="http://schemas.microsoft.com/office/drawing/2014/main" val="20002"/>
                    </a:ext>
                  </a:extLst>
                </a:gridCol>
                <a:gridCol w="2927351">
                  <a:extLst>
                    <a:ext uri="{9D8B030D-6E8A-4147-A177-3AD203B41FA5}">
                      <a16:colId xmlns:a16="http://schemas.microsoft.com/office/drawing/2014/main" val="20003"/>
                    </a:ext>
                  </a:extLst>
                </a:gridCol>
              </a:tblGrid>
              <a:tr h="457135">
                <a:tc gridSpan="4">
                  <a:txBody>
                    <a:bodyPr/>
                    <a:lstStyle/>
                    <a:p>
                      <a:pPr lvl="0" algn="ctr"/>
                      <a:r>
                        <a:rPr lang="en-GB" sz="2400" dirty="0">
                          <a:latin typeface="Century Gothic" pitchFamily="34"/>
                        </a:rPr>
                        <a:t>Geography: Key Stage 2</a:t>
                      </a: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44725"/>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84203">
                <a:tc gridSpan="4">
                  <a:txBody>
                    <a:bodyPr/>
                    <a:lstStyle/>
                    <a:p>
                      <a:pPr lvl="0" algn="ctr"/>
                      <a:r>
                        <a:rPr lang="en-GB" sz="1800" b="1" dirty="0">
                          <a:solidFill>
                            <a:schemeClr val="tx1"/>
                          </a:solidFill>
                          <a:latin typeface="Century Gothic" pitchFamily="34"/>
                        </a:rPr>
                        <a:t>Locational Knowledge</a:t>
                      </a: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4B183"/>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999494">
                <a:tc gridSpan="2">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800" i="1" u="none" strike="noStrike" kern="1200" dirty="0">
                          <a:solidFill>
                            <a:srgbClr val="000000"/>
                          </a:solidFill>
                          <a:latin typeface="Century Gothic" pitchFamily="34"/>
                        </a:rPr>
                        <a:t>locate the world’s countries, using maps to focus on Europe (including the location of Russia) and North and South America, concentrating on their environmental regions, key physical and human characteristics, countries, and major cities </a:t>
                      </a:r>
                    </a:p>
                    <a:p>
                      <a:pPr marL="171450" lvl="0" indent="-171450" fontAlgn="auto">
                        <a:buSzPct val="100000"/>
                        <a:buFont typeface="Arial" pitchFamily="34"/>
                        <a:buChar char="•"/>
                      </a:pPr>
                      <a:endParaRPr lang="en-GB" sz="800" i="1" kern="1200" dirty="0">
                        <a:solidFill>
                          <a:srgbClr val="000000"/>
                        </a:solidFill>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800" i="1" u="none" strike="noStrike" kern="1200" dirty="0">
                          <a:solidFill>
                            <a:srgbClr val="000000"/>
                          </a:solidFill>
                          <a:latin typeface="Century Gothic" pitchFamily="34"/>
                        </a:rPr>
                        <a:t>name and locate counties and cities of the United Kingdom, geographical regions and their identifying human and physical characteristics, key topographical features (including hills, mountains, coasts and rivers), and land-use patterns; and understand how some of these aspects have changed over time </a:t>
                      </a: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lvl="0" fontAlgn="auto"/>
                      <a:r>
                        <a:rPr lang="en-GB" sz="800" i="1" u="none" strike="noStrike" kern="1200" dirty="0">
                          <a:solidFill>
                            <a:srgbClr val="000000"/>
                          </a:solidFill>
                          <a:latin typeface="Century Gothic" pitchFamily="34"/>
                        </a:rPr>
                        <a:t>identify the position and significance of latitude, longitude, Equator, Northern </a:t>
                      </a:r>
                    </a:p>
                    <a:p>
                      <a:pPr lvl="0"/>
                      <a:r>
                        <a:rPr lang="en-GB" sz="800" i="1" kern="1200" dirty="0">
                          <a:solidFill>
                            <a:srgbClr val="000000"/>
                          </a:solidFill>
                          <a:latin typeface="Century Gothic" pitchFamily="34"/>
                        </a:rPr>
                        <a:t>Hemisphere, Southern Hemisphere, the Tropics of Cancer and Capricorn, Arctic and Antarctic Circle, the Prime/Greenwich Meridian and time zones (including day and night) </a:t>
                      </a:r>
                    </a:p>
                    <a:p>
                      <a:pPr marL="171450" lvl="0" indent="-171450" fontAlgn="auto">
                        <a:buSzPct val="100000"/>
                        <a:buFont typeface="Arial" pitchFamily="34"/>
                        <a:buChar char="•"/>
                      </a:pPr>
                      <a:endParaRPr lang="en-GB" sz="800" i="1" kern="1200" dirty="0">
                        <a:solidFill>
                          <a:srgbClr val="000000"/>
                        </a:solidFill>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87116">
                <a:tc>
                  <a:txBody>
                    <a:bodyPr/>
                    <a:lstStyle/>
                    <a:p>
                      <a:pPr marL="0" marR="0" lvl="0" indent="0" algn="ctr" defTabSz="914400" rtl="0" fontAlgn="auto" hangingPunct="1">
                        <a:lnSpc>
                          <a:spcPct val="100000"/>
                        </a:lnSpc>
                        <a:spcBef>
                          <a:spcPts val="0"/>
                        </a:spcBef>
                        <a:spcAft>
                          <a:spcPts val="0"/>
                        </a:spcAft>
                        <a:buNone/>
                        <a:tabLst/>
                      </a:pPr>
                      <a:r>
                        <a:rPr lang="en-GB" sz="1400" b="1" dirty="0">
                          <a:latin typeface="Century Gothic" pitchFamily="34"/>
                        </a:rPr>
                        <a:t>Year 3</a:t>
                      </a:r>
                    </a:p>
                  </a:txBody>
                  <a:tcPr marT="45701" marB="45701" vert="eaVert">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8CEB2"/>
                    </a:solidFill>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200" b="0" dirty="0">
                          <a:latin typeface="Century Gothic" pitchFamily="34"/>
                        </a:rPr>
                        <a:t>Know the names of and locate at least eight European countries</a:t>
                      </a:r>
                    </a:p>
                    <a:p>
                      <a:pPr marL="171450" marR="0" lvl="0" indent="-171450" algn="l" defTabSz="914400" rtl="0" fontAlgn="auto" hangingPunct="1">
                        <a:lnSpc>
                          <a:spcPct val="100000"/>
                        </a:lnSpc>
                        <a:spcBef>
                          <a:spcPts val="0"/>
                        </a:spcBef>
                        <a:spcAft>
                          <a:spcPts val="0"/>
                        </a:spcAft>
                        <a:buSzPct val="100000"/>
                        <a:buFont typeface="Arial" pitchFamily="34"/>
                        <a:buChar char="•"/>
                        <a:tabLst/>
                      </a:pPr>
                      <a:endParaRPr lang="en-GB" sz="1200" b="0" dirty="0">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200" b="0" dirty="0">
                          <a:latin typeface="Century Gothic" pitchFamily="34"/>
                        </a:rPr>
                        <a:t>Know the names of and locate at least eight counties and at least six cities in England</a:t>
                      </a:r>
                    </a:p>
                    <a:p>
                      <a:pPr marL="0" lvl="0" indent="0">
                        <a:buNone/>
                      </a:pPr>
                      <a:endParaRPr lang="en-GB" sz="1200" b="0" dirty="0">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200" b="0" dirty="0">
                          <a:latin typeface="Century Gothic" pitchFamily="34"/>
                        </a:rPr>
                        <a:t>Know the names of four countries from the southern and four from the northern hemisphere</a:t>
                      </a:r>
                    </a:p>
                    <a:p>
                      <a:pPr marL="0" lvl="0" indent="0">
                        <a:buNone/>
                      </a:pPr>
                      <a:endParaRPr lang="en-GB" sz="1200" b="0" dirty="0">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99344">
                <a:tc>
                  <a:txBody>
                    <a:bodyPr/>
                    <a:lstStyle/>
                    <a:p>
                      <a:pPr marL="0" marR="0" lvl="0" indent="0" algn="ctr" defTabSz="914400" rtl="0" fontAlgn="auto" hangingPunct="1">
                        <a:lnSpc>
                          <a:spcPct val="100000"/>
                        </a:lnSpc>
                        <a:spcBef>
                          <a:spcPts val="0"/>
                        </a:spcBef>
                        <a:spcAft>
                          <a:spcPts val="0"/>
                        </a:spcAft>
                        <a:buNone/>
                        <a:tabLst/>
                      </a:pPr>
                      <a:r>
                        <a:rPr lang="en-GB" sz="1400" b="1" dirty="0">
                          <a:latin typeface="Century Gothic" pitchFamily="34"/>
                        </a:rPr>
                        <a:t>Year 4</a:t>
                      </a:r>
                    </a:p>
                  </a:txBody>
                  <a:tcPr marT="45701" marB="45701" vert="eaVert">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8CEB2"/>
                    </a:solidFill>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200" b="0" dirty="0">
                          <a:latin typeface="Century Gothic" pitchFamily="34"/>
                        </a:rPr>
                        <a:t>Know the names of and locate at least eight major capital cities across the world</a:t>
                      </a: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lvl="0" indent="-171450">
                        <a:buSzPct val="100000"/>
                        <a:buFont typeface="Arial" pitchFamily="34"/>
                        <a:buChar char="•"/>
                      </a:pPr>
                      <a:r>
                        <a:rPr lang="en-GB" sz="1200" b="0" dirty="0">
                          <a:latin typeface="Century Gothic" pitchFamily="34"/>
                        </a:rPr>
                        <a:t>Know where the main mountain regions are in the UK</a:t>
                      </a:r>
                    </a:p>
                    <a:p>
                      <a:pPr marL="171450" lvl="0" indent="-171450">
                        <a:buSzPct val="100000"/>
                        <a:buFont typeface="Arial" pitchFamily="34"/>
                        <a:buChar char="•"/>
                      </a:pPr>
                      <a:r>
                        <a:rPr lang="en-GB" sz="1200" b="0" dirty="0">
                          <a:latin typeface="Century Gothic" pitchFamily="34"/>
                        </a:rPr>
                        <a:t>Know, name and locate the main rivers in the UK</a:t>
                      </a: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200" b="0" dirty="0">
                          <a:latin typeface="Century Gothic" pitchFamily="34"/>
                        </a:rPr>
                        <a:t>Know where the equator, Tropic of Cancer, Tropic of Capricorn and the Greenwich Meridian are on a world map</a:t>
                      </a:r>
                    </a:p>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200" b="0" dirty="0">
                          <a:latin typeface="Century Gothic" pitchFamily="34"/>
                        </a:rPr>
                        <a:t>Know what is meant by the term ‘tropics’</a:t>
                      </a: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99344">
                <a:tc>
                  <a:txBody>
                    <a:bodyPr/>
                    <a:lstStyle/>
                    <a:p>
                      <a:pPr marL="0" marR="0" lvl="0" indent="0" algn="ctr" defTabSz="914400" rtl="0" fontAlgn="auto" hangingPunct="1">
                        <a:lnSpc>
                          <a:spcPct val="100000"/>
                        </a:lnSpc>
                        <a:spcBef>
                          <a:spcPts val="0"/>
                        </a:spcBef>
                        <a:spcAft>
                          <a:spcPts val="0"/>
                        </a:spcAft>
                        <a:buNone/>
                        <a:tabLst/>
                      </a:pPr>
                      <a:r>
                        <a:rPr lang="en-GB" sz="1400" b="1" dirty="0">
                          <a:latin typeface="Century Gothic" pitchFamily="34"/>
                        </a:rPr>
                        <a:t>Year 5</a:t>
                      </a:r>
                    </a:p>
                  </a:txBody>
                  <a:tcPr marT="45701" marB="45701" vert="eaVert">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8CEB2"/>
                    </a:solidFill>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200" b="0" dirty="0">
                          <a:solidFill>
                            <a:srgbClr val="000000"/>
                          </a:solidFill>
                          <a:latin typeface="Century Gothic" pitchFamily="34"/>
                        </a:rPr>
                        <a:t>Know the names of a number of European capitals</a:t>
                      </a:r>
                    </a:p>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200" b="0" dirty="0">
                          <a:solidFill>
                            <a:srgbClr val="000000"/>
                          </a:solidFill>
                          <a:latin typeface="Century Gothic" pitchFamily="34"/>
                        </a:rPr>
                        <a:t>Know the names of, and locate, a number of South or North American countries</a:t>
                      </a: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lvl="0" indent="-171450">
                        <a:buSzPct val="100000"/>
                        <a:buFont typeface="Arial" pitchFamily="34"/>
                        <a:buChar char="•"/>
                      </a:pPr>
                      <a:endParaRPr lang="en-GB" sz="1200" b="0" dirty="0">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endParaRPr lang="en-GB" sz="1200" b="0" dirty="0">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499344">
                <a:tc>
                  <a:txBody>
                    <a:bodyPr/>
                    <a:lstStyle/>
                    <a:p>
                      <a:pPr marL="0" marR="0" lvl="0" indent="0" algn="ctr" defTabSz="914400" rtl="0" fontAlgn="auto" hangingPunct="1">
                        <a:lnSpc>
                          <a:spcPct val="100000"/>
                        </a:lnSpc>
                        <a:spcBef>
                          <a:spcPts val="0"/>
                        </a:spcBef>
                        <a:spcAft>
                          <a:spcPts val="0"/>
                        </a:spcAft>
                        <a:buNone/>
                        <a:tabLst/>
                      </a:pPr>
                      <a:r>
                        <a:rPr lang="en-GB" sz="1400" b="1" dirty="0">
                          <a:latin typeface="Century Gothic" pitchFamily="34"/>
                        </a:rPr>
                        <a:t>Year 6</a:t>
                      </a:r>
                    </a:p>
                  </a:txBody>
                  <a:tcPr marT="45701" marB="45701" vert="eaVert">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8CEB2"/>
                    </a:solidFill>
                  </a:tcPr>
                </a:tc>
                <a:tc>
                  <a:txBody>
                    <a:bodyPr/>
                    <a:lstStyle/>
                    <a:p>
                      <a:pPr marL="0" marR="0" lvl="0" indent="0" algn="l" defTabSz="914400" rtl="0" fontAlgn="auto" hangingPunct="1">
                        <a:lnSpc>
                          <a:spcPct val="100000"/>
                        </a:lnSpc>
                        <a:spcBef>
                          <a:spcPts val="0"/>
                        </a:spcBef>
                        <a:spcAft>
                          <a:spcPts val="0"/>
                        </a:spcAft>
                        <a:buNone/>
                        <a:tabLst/>
                      </a:pPr>
                      <a:endParaRPr lang="en-GB" sz="1200" b="0" dirty="0">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lvl="0" indent="-171450">
                        <a:buSzPct val="100000"/>
                        <a:buFont typeface="Arial" pitchFamily="34"/>
                        <a:buChar char="•"/>
                      </a:pPr>
                      <a:endParaRPr lang="en-GB" sz="1200" b="0" dirty="0">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200" b="0" dirty="0">
                          <a:solidFill>
                            <a:srgbClr val="000000"/>
                          </a:solidFill>
                          <a:latin typeface="Century Gothic" pitchFamily="34"/>
                        </a:rPr>
                        <a:t>Know about time zones and work out differences</a:t>
                      </a:r>
                    </a:p>
                    <a:p>
                      <a:pPr marL="0" marR="0" lvl="0" indent="0" algn="l" defTabSz="914400" rtl="0" fontAlgn="auto" hangingPunct="1">
                        <a:lnSpc>
                          <a:spcPct val="100000"/>
                        </a:lnSpc>
                        <a:spcBef>
                          <a:spcPts val="0"/>
                        </a:spcBef>
                        <a:spcAft>
                          <a:spcPts val="0"/>
                        </a:spcAft>
                        <a:buNone/>
                        <a:tabLst/>
                      </a:pPr>
                      <a:endParaRPr lang="en-GB" sz="1200" b="0" dirty="0">
                        <a:latin typeface="Century Gothic" pitchFamily="34"/>
                      </a:endParaRPr>
                    </a:p>
                    <a:p>
                      <a:pPr marL="0" marR="0" lvl="0" indent="0" algn="l" defTabSz="914400" rtl="0" fontAlgn="auto" hangingPunct="1">
                        <a:lnSpc>
                          <a:spcPct val="100000"/>
                        </a:lnSpc>
                        <a:spcBef>
                          <a:spcPts val="0"/>
                        </a:spcBef>
                        <a:spcAft>
                          <a:spcPts val="0"/>
                        </a:spcAft>
                        <a:buNone/>
                        <a:tabLst/>
                      </a:pPr>
                      <a:endParaRPr lang="en-GB" sz="1200" b="0" dirty="0">
                        <a:latin typeface="Century Gothic" pitchFamily="34"/>
                      </a:endParaRPr>
                    </a:p>
                    <a:p>
                      <a:pPr marL="0" marR="0" lvl="0" indent="0" algn="l" defTabSz="914400" rtl="0" fontAlgn="auto" hangingPunct="1">
                        <a:lnSpc>
                          <a:spcPct val="100000"/>
                        </a:lnSpc>
                        <a:spcBef>
                          <a:spcPts val="0"/>
                        </a:spcBef>
                        <a:spcAft>
                          <a:spcPts val="0"/>
                        </a:spcAft>
                        <a:buNone/>
                        <a:tabLst/>
                      </a:pPr>
                      <a:endParaRPr lang="en-GB" sz="1200" b="0" dirty="0">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4" name="Footer Placeholder 3"/>
          <p:cNvSpPr>
            <a:spLocks noGrp="1"/>
          </p:cNvSpPr>
          <p:nvPr>
            <p:ph type="ftr" sz="quarter" idx="9"/>
          </p:nvPr>
        </p:nvSpPr>
        <p:spPr/>
        <p:txBody>
          <a:bodyPr/>
          <a:lstStyle/>
          <a:p>
            <a:pPr lvl="0"/>
            <a:endParaRPr lang="en-GB" dirty="0"/>
          </a:p>
        </p:txBody>
      </p:sp>
      <p:sp>
        <p:nvSpPr>
          <p:cNvPr id="5" name="Slide Number Placeholder 4"/>
          <p:cNvSpPr>
            <a:spLocks noGrp="1"/>
          </p:cNvSpPr>
          <p:nvPr>
            <p:ph type="sldNum" sz="quarter" idx="8"/>
          </p:nvPr>
        </p:nvSpPr>
        <p:spPr/>
        <p:txBody>
          <a:bodyPr/>
          <a:lstStyle/>
          <a:p>
            <a:pPr lvl="0"/>
            <a:fld id="{D1C5E2AD-0845-482F-9AC7-2D3C180562A9}" type="slidenum">
              <a:rPr lang="en-GB" smtClean="0"/>
              <a:t>3</a:t>
            </a:fld>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1725">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58833449"/>
              </p:ext>
            </p:extLst>
          </p:nvPr>
        </p:nvGraphicFramePr>
        <p:xfrm>
          <a:off x="180972" y="358845"/>
          <a:ext cx="8782052" cy="5997506"/>
        </p:xfrm>
        <a:graphic>
          <a:graphicData uri="http://schemas.openxmlformats.org/drawingml/2006/table">
            <a:tbl>
              <a:tblPr firstRow="1" bandRow="1">
                <a:effectLst/>
                <a:tableStyleId>{5C22544A-7EE6-4342-B048-85BDC9FD1C3A}</a:tableStyleId>
              </a:tblPr>
              <a:tblGrid>
                <a:gridCol w="365915">
                  <a:extLst>
                    <a:ext uri="{9D8B030D-6E8A-4147-A177-3AD203B41FA5}">
                      <a16:colId xmlns:a16="http://schemas.microsoft.com/office/drawing/2014/main" val="20000"/>
                    </a:ext>
                  </a:extLst>
                </a:gridCol>
                <a:gridCol w="2561435">
                  <a:extLst>
                    <a:ext uri="{9D8B030D-6E8A-4147-A177-3AD203B41FA5}">
                      <a16:colId xmlns:a16="http://schemas.microsoft.com/office/drawing/2014/main" val="20001"/>
                    </a:ext>
                  </a:extLst>
                </a:gridCol>
                <a:gridCol w="2927351">
                  <a:extLst>
                    <a:ext uri="{9D8B030D-6E8A-4147-A177-3AD203B41FA5}">
                      <a16:colId xmlns:a16="http://schemas.microsoft.com/office/drawing/2014/main" val="20002"/>
                    </a:ext>
                  </a:extLst>
                </a:gridCol>
                <a:gridCol w="2927351">
                  <a:extLst>
                    <a:ext uri="{9D8B030D-6E8A-4147-A177-3AD203B41FA5}">
                      <a16:colId xmlns:a16="http://schemas.microsoft.com/office/drawing/2014/main" val="20003"/>
                    </a:ext>
                  </a:extLst>
                </a:gridCol>
              </a:tblGrid>
              <a:tr h="457135">
                <a:tc gridSpan="4">
                  <a:txBody>
                    <a:bodyPr/>
                    <a:lstStyle/>
                    <a:p>
                      <a:pPr lvl="0" algn="ctr"/>
                      <a:r>
                        <a:rPr lang="en-GB" sz="2400" dirty="0">
                          <a:latin typeface="Century Gothic" pitchFamily="34"/>
                        </a:rPr>
                        <a:t>Geography: Key Stage 2</a:t>
                      </a: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44725"/>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84203">
                <a:tc gridSpan="2">
                  <a:txBody>
                    <a:bodyPr/>
                    <a:lstStyle/>
                    <a:p>
                      <a:pPr lvl="0" algn="ctr"/>
                      <a:r>
                        <a:rPr lang="en-GB" sz="1800" b="1" dirty="0">
                          <a:solidFill>
                            <a:schemeClr val="tx1"/>
                          </a:solidFill>
                          <a:latin typeface="Century Gothic" pitchFamily="34"/>
                        </a:rPr>
                        <a:t>Place Knowledge</a:t>
                      </a: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4B183"/>
                    </a:solidFill>
                  </a:tcPr>
                </a:tc>
                <a:tc hMerge="1">
                  <a:txBody>
                    <a:bodyPr/>
                    <a:lstStyle/>
                    <a:p>
                      <a:endParaRPr lang="en-GB"/>
                    </a:p>
                  </a:txBody>
                  <a:tcPr/>
                </a:tc>
                <a:tc gridSpan="2">
                  <a:txBody>
                    <a:bodyPr/>
                    <a:lstStyle/>
                    <a:p>
                      <a:pPr lvl="0" algn="ctr"/>
                      <a:r>
                        <a:rPr lang="en-GB" b="1" dirty="0">
                          <a:solidFill>
                            <a:schemeClr val="tx1"/>
                          </a:solidFill>
                          <a:latin typeface="Century Gothic" pitchFamily="34"/>
                        </a:rPr>
                        <a:t>Human and Physical Geography</a:t>
                      </a: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4B183"/>
                    </a:solidFill>
                  </a:tcPr>
                </a:tc>
                <a:tc hMerge="1">
                  <a:txBody>
                    <a:bodyPr/>
                    <a:lstStyle/>
                    <a:p>
                      <a:endParaRPr lang="en-GB"/>
                    </a:p>
                  </a:txBody>
                  <a:tcPr/>
                </a:tc>
                <a:extLst>
                  <a:ext uri="{0D108BD9-81ED-4DB2-BD59-A6C34878D82A}">
                    <a16:rowId xmlns:a16="http://schemas.microsoft.com/office/drawing/2014/main" val="10001"/>
                  </a:ext>
                </a:extLst>
              </a:tr>
              <a:tr h="735342">
                <a:tc gridSpan="2">
                  <a:txBody>
                    <a:bodyPr/>
                    <a:lstStyle/>
                    <a:p>
                      <a:pPr marL="171450" lvl="0" indent="-171450" fontAlgn="auto">
                        <a:buSzPct val="100000"/>
                        <a:buFont typeface="Arial" pitchFamily="34"/>
                        <a:buChar char="•"/>
                      </a:pPr>
                      <a:r>
                        <a:rPr lang="en-GB" sz="800" i="1" kern="1200" dirty="0">
                          <a:solidFill>
                            <a:srgbClr val="000000"/>
                          </a:solidFill>
                          <a:latin typeface="Century Gothic" pitchFamily="34"/>
                        </a:rPr>
                        <a:t>understand geographical similarities and differences through the study of human and physical geography of a region of the United Kingdom, a region in a European country, and a region within North or South America </a:t>
                      </a: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marL="171450" lvl="0" indent="-171450" fontAlgn="auto">
                        <a:buSzPct val="100000"/>
                        <a:buFont typeface="Arial" pitchFamily="34"/>
                        <a:buChar char="•"/>
                      </a:pPr>
                      <a:r>
                        <a:rPr lang="en-GB" sz="800" i="1" u="none" strike="noStrike" kern="1200" dirty="0">
                          <a:solidFill>
                            <a:srgbClr val="000000"/>
                          </a:solidFill>
                          <a:latin typeface="Century Gothic" pitchFamily="34"/>
                        </a:rPr>
                        <a:t>describe and understand key aspects of physical geography, including: climate zones, biomes and vegetation belts, rivers, mountains, volcanoes and earthquakes, and the water cycle </a:t>
                      </a:r>
                    </a:p>
                    <a:p>
                      <a:pPr marL="171450" marR="0" lvl="0" indent="-171450" algn="l" defTabSz="914400" rtl="0" fontAlgn="auto" hangingPunct="1">
                        <a:lnSpc>
                          <a:spcPct val="100000"/>
                        </a:lnSpc>
                        <a:spcBef>
                          <a:spcPts val="0"/>
                        </a:spcBef>
                        <a:spcAft>
                          <a:spcPts val="0"/>
                        </a:spcAft>
                        <a:buSzPct val="100000"/>
                        <a:buFont typeface="Arial" pitchFamily="34"/>
                        <a:buChar char="•"/>
                        <a:tabLst/>
                      </a:pPr>
                      <a:endParaRPr lang="en-GB" sz="800" i="1" u="none" strike="noStrike" kern="1200" dirty="0">
                        <a:solidFill>
                          <a:srgbClr val="000000"/>
                        </a:solidFill>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lvl="0" indent="-171450" fontAlgn="auto">
                        <a:buSzPct val="100000"/>
                        <a:buFont typeface="Arial" pitchFamily="34"/>
                        <a:buChar char="•"/>
                      </a:pPr>
                      <a:r>
                        <a:rPr lang="en-GB" sz="800" i="1" u="none" strike="noStrike" kern="1200" dirty="0">
                          <a:solidFill>
                            <a:srgbClr val="000000"/>
                          </a:solidFill>
                          <a:latin typeface="Century Gothic" pitchFamily="34"/>
                        </a:rPr>
                        <a:t>describe and understand key aspects of human geography, including </a:t>
                      </a:r>
                      <a:r>
                        <a:rPr lang="en-GB" sz="800" i="1" kern="1200" dirty="0">
                          <a:solidFill>
                            <a:srgbClr val="000000"/>
                          </a:solidFill>
                          <a:latin typeface="Century Gothic" pitchFamily="34"/>
                        </a:rPr>
                        <a:t>types of settlement and land use, economic activity including trade links, and the distribution of natural resources including energy, food, minerals and water </a:t>
                      </a:r>
                      <a:endParaRPr lang="en-GB" sz="800" i="1" u="none" strike="noStrike" kern="1200" dirty="0">
                        <a:solidFill>
                          <a:srgbClr val="000000"/>
                        </a:solidFill>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71873">
                <a:tc>
                  <a:txBody>
                    <a:bodyPr/>
                    <a:lstStyle/>
                    <a:p>
                      <a:pPr marL="0" marR="0" lvl="0" indent="0" algn="ctr" defTabSz="914400" rtl="0" fontAlgn="auto" hangingPunct="1">
                        <a:lnSpc>
                          <a:spcPct val="100000"/>
                        </a:lnSpc>
                        <a:spcBef>
                          <a:spcPts val="0"/>
                        </a:spcBef>
                        <a:spcAft>
                          <a:spcPts val="0"/>
                        </a:spcAft>
                        <a:buNone/>
                        <a:tabLst/>
                      </a:pPr>
                      <a:r>
                        <a:rPr lang="en-GB" sz="1400" b="1" dirty="0">
                          <a:latin typeface="Century Gothic" pitchFamily="34"/>
                        </a:rPr>
                        <a:t>Year 3</a:t>
                      </a:r>
                    </a:p>
                  </a:txBody>
                  <a:tcPr marT="45701" marB="45701" vert="eaVert">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8CEB2"/>
                    </a:solidFill>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200" b="0" dirty="0">
                          <a:latin typeface="Century Gothic" pitchFamily="34"/>
                        </a:rPr>
                        <a:t>Know at least five differences between living in the UK and a Mediterranean country</a:t>
                      </a: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200" b="0" dirty="0">
                          <a:latin typeface="Century Gothic" pitchFamily="34"/>
                        </a:rPr>
                        <a:t>Know what causes an earthquake</a:t>
                      </a:r>
                    </a:p>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200" b="0" dirty="0">
                          <a:latin typeface="Century Gothic" pitchFamily="34"/>
                        </a:rPr>
                        <a:t>Label the different parts of a volcano</a:t>
                      </a: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lvl="0" indent="0">
                        <a:buNone/>
                      </a:pPr>
                      <a:endParaRPr lang="en-GB" sz="1200" b="0" dirty="0">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28153">
                <a:tc>
                  <a:txBody>
                    <a:bodyPr/>
                    <a:lstStyle/>
                    <a:p>
                      <a:pPr marL="0" marR="0" lvl="0" indent="0" algn="ctr" defTabSz="914400" rtl="0" fontAlgn="auto" hangingPunct="1">
                        <a:lnSpc>
                          <a:spcPct val="100000"/>
                        </a:lnSpc>
                        <a:spcBef>
                          <a:spcPts val="0"/>
                        </a:spcBef>
                        <a:spcAft>
                          <a:spcPts val="0"/>
                        </a:spcAft>
                        <a:buNone/>
                        <a:tabLst/>
                      </a:pPr>
                      <a:r>
                        <a:rPr lang="en-GB" sz="1400" b="1" dirty="0">
                          <a:latin typeface="Century Gothic" pitchFamily="34"/>
                        </a:rPr>
                        <a:t>Year 4</a:t>
                      </a:r>
                    </a:p>
                  </a:txBody>
                  <a:tcPr marT="45701" marB="45701" vert="eaVert">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8CEB2"/>
                    </a:solidFill>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endParaRPr lang="en-GB" sz="1200" b="0" dirty="0">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200" b="0" dirty="0">
                          <a:latin typeface="Century Gothic" pitchFamily="34"/>
                        </a:rPr>
                        <a:t>Know and label the main features of a river</a:t>
                      </a:r>
                    </a:p>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200" b="0" dirty="0">
                          <a:latin typeface="Century Gothic" pitchFamily="34"/>
                        </a:rPr>
                        <a:t>Know the name of and locate a number of the world’s longest rivers</a:t>
                      </a:r>
                    </a:p>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200" b="0" dirty="0">
                          <a:latin typeface="Century Gothic" pitchFamily="34"/>
                        </a:rPr>
                        <a:t>Know the names of a number of the world’s highest mountains</a:t>
                      </a:r>
                    </a:p>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200" b="0" dirty="0">
                          <a:latin typeface="Century Gothic" pitchFamily="34"/>
                        </a:rPr>
                        <a:t>Explain the features of a water cycle </a:t>
                      </a: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200" b="0" dirty="0">
                          <a:latin typeface="Century Gothic" pitchFamily="34"/>
                        </a:rPr>
                        <a:t>Know why most cities are located by a river</a:t>
                      </a:r>
                    </a:p>
                    <a:p>
                      <a:pPr marL="0" lvl="0" indent="0">
                        <a:buNone/>
                      </a:pPr>
                      <a:endParaRPr lang="en-GB" sz="1200" b="0" dirty="0">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828153">
                <a:tc>
                  <a:txBody>
                    <a:bodyPr/>
                    <a:lstStyle/>
                    <a:p>
                      <a:pPr marL="0" marR="0" lvl="0" indent="0" algn="ctr" defTabSz="914400" rtl="0" fontAlgn="auto" hangingPunct="1">
                        <a:lnSpc>
                          <a:spcPct val="100000"/>
                        </a:lnSpc>
                        <a:spcBef>
                          <a:spcPts val="0"/>
                        </a:spcBef>
                        <a:spcAft>
                          <a:spcPts val="0"/>
                        </a:spcAft>
                        <a:buNone/>
                        <a:tabLst/>
                      </a:pPr>
                      <a:r>
                        <a:rPr lang="en-GB" sz="1400" b="1" dirty="0">
                          <a:latin typeface="Century Gothic" pitchFamily="34"/>
                        </a:rPr>
                        <a:t>Year 5</a:t>
                      </a:r>
                    </a:p>
                  </a:txBody>
                  <a:tcPr marT="45701" marB="45701" vert="eaVert">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8CEB2"/>
                    </a:solidFill>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200" b="0" dirty="0">
                          <a:solidFill>
                            <a:srgbClr val="000000"/>
                          </a:solidFill>
                          <a:latin typeface="Century Gothic" pitchFamily="34"/>
                        </a:rPr>
                        <a:t>Know key differences between living in the UK and in a country in either North or South America</a:t>
                      </a:r>
                      <a:endParaRPr lang="en-GB" sz="1200" b="0" dirty="0">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200" b="0" dirty="0">
                          <a:solidFill>
                            <a:srgbClr val="000000"/>
                          </a:solidFill>
                          <a:latin typeface="Century Gothic" pitchFamily="34"/>
                        </a:rPr>
                        <a:t>Know what is meant by biomes and what are the features of a specific biome</a:t>
                      </a:r>
                    </a:p>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200" b="0" dirty="0">
                          <a:solidFill>
                            <a:srgbClr val="000000"/>
                          </a:solidFill>
                          <a:latin typeface="Century Gothic" pitchFamily="34"/>
                        </a:rPr>
                        <a:t>Label layers of a rainforest and know what deforestation is</a:t>
                      </a: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lvl="0" indent="0">
                        <a:buNone/>
                      </a:pPr>
                      <a:endParaRPr lang="en-GB" sz="1200" b="0" dirty="0">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828153">
                <a:tc>
                  <a:txBody>
                    <a:bodyPr/>
                    <a:lstStyle/>
                    <a:p>
                      <a:pPr marL="0" marR="0" lvl="0" indent="0" algn="ctr" defTabSz="914400" rtl="0" fontAlgn="auto" hangingPunct="1">
                        <a:lnSpc>
                          <a:spcPct val="100000"/>
                        </a:lnSpc>
                        <a:spcBef>
                          <a:spcPts val="0"/>
                        </a:spcBef>
                        <a:spcAft>
                          <a:spcPts val="0"/>
                        </a:spcAft>
                        <a:buNone/>
                        <a:tabLst/>
                      </a:pPr>
                      <a:r>
                        <a:rPr lang="en-GB" sz="1400" b="1" dirty="0">
                          <a:latin typeface="Century Gothic" pitchFamily="34"/>
                        </a:rPr>
                        <a:t>Year 6</a:t>
                      </a:r>
                    </a:p>
                  </a:txBody>
                  <a:tcPr marT="45701" marB="45701" vert="eaVert">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8CEB2"/>
                    </a:solidFill>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endParaRPr lang="en-GB" sz="1200" b="0" dirty="0">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200" b="0" dirty="0">
                          <a:solidFill>
                            <a:srgbClr val="000000"/>
                          </a:solidFill>
                          <a:latin typeface="Century Gothic" pitchFamily="34"/>
                        </a:rPr>
                        <a:t>Know the names of and locate some of the world’s deserts</a:t>
                      </a:r>
                    </a:p>
                    <a:p>
                      <a:pPr marL="171450" marR="0" lvl="0" indent="-171450" algn="l" defTabSz="914400" rtl="0" fontAlgn="auto" hangingPunct="1">
                        <a:lnSpc>
                          <a:spcPct val="100000"/>
                        </a:lnSpc>
                        <a:spcBef>
                          <a:spcPts val="0"/>
                        </a:spcBef>
                        <a:spcAft>
                          <a:spcPts val="0"/>
                        </a:spcAft>
                        <a:buSzPct val="100000"/>
                        <a:buFont typeface="Arial" pitchFamily="34"/>
                        <a:buChar char="•"/>
                        <a:tabLst/>
                      </a:pPr>
                      <a:endParaRPr lang="en-GB" sz="1200" b="0" dirty="0">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200" b="0" dirty="0">
                          <a:solidFill>
                            <a:srgbClr val="000000"/>
                          </a:solidFill>
                          <a:latin typeface="Century Gothic" pitchFamily="34"/>
                        </a:rPr>
                        <a:t>Know why industrial areas and ports are important</a:t>
                      </a:r>
                    </a:p>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200" b="0" i="0" u="none" strike="noStrike" kern="0" cap="none" spc="0" baseline="0" dirty="0">
                          <a:solidFill>
                            <a:srgbClr val="000000"/>
                          </a:solidFill>
                          <a:uFillTx/>
                          <a:latin typeface="Century Gothic" pitchFamily="34"/>
                        </a:rPr>
                        <a:t>Know main human and physical differences between developed and third world countries </a:t>
                      </a:r>
                      <a:endParaRPr lang="en-GB" sz="1200" b="0" dirty="0">
                        <a:solidFill>
                          <a:srgbClr val="000000"/>
                        </a:solidFill>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4" name="Footer Placeholder 3"/>
          <p:cNvSpPr>
            <a:spLocks noGrp="1"/>
          </p:cNvSpPr>
          <p:nvPr>
            <p:ph type="ftr" sz="quarter" idx="9"/>
          </p:nvPr>
        </p:nvSpPr>
        <p:spPr/>
        <p:txBody>
          <a:bodyPr/>
          <a:lstStyle/>
          <a:p>
            <a:pPr lvl="0"/>
            <a:endParaRPr lang="en-GB" dirty="0"/>
          </a:p>
        </p:txBody>
      </p:sp>
      <p:sp>
        <p:nvSpPr>
          <p:cNvPr id="5" name="Slide Number Placeholder 4"/>
          <p:cNvSpPr>
            <a:spLocks noGrp="1"/>
          </p:cNvSpPr>
          <p:nvPr>
            <p:ph type="sldNum" sz="quarter" idx="8"/>
          </p:nvPr>
        </p:nvSpPr>
        <p:spPr/>
        <p:txBody>
          <a:bodyPr/>
          <a:lstStyle/>
          <a:p>
            <a:pPr lvl="0"/>
            <a:fld id="{D1C5E2AD-0845-482F-9AC7-2D3C180562A9}" type="slidenum">
              <a:rPr lang="en-GB" smtClean="0"/>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1726">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43590957"/>
              </p:ext>
            </p:extLst>
          </p:nvPr>
        </p:nvGraphicFramePr>
        <p:xfrm>
          <a:off x="180978" y="1034543"/>
          <a:ext cx="8782042" cy="4788918"/>
        </p:xfrm>
        <a:graphic>
          <a:graphicData uri="http://schemas.openxmlformats.org/drawingml/2006/table">
            <a:tbl>
              <a:tblPr firstRow="1" bandRow="1">
                <a:effectLst/>
                <a:tableStyleId>{5C22544A-7EE6-4342-B048-85BDC9FD1C3A}</a:tableStyleId>
              </a:tblPr>
              <a:tblGrid>
                <a:gridCol w="365915">
                  <a:extLst>
                    <a:ext uri="{9D8B030D-6E8A-4147-A177-3AD203B41FA5}">
                      <a16:colId xmlns:a16="http://schemas.microsoft.com/office/drawing/2014/main" val="20000"/>
                    </a:ext>
                  </a:extLst>
                </a:gridCol>
                <a:gridCol w="4025106">
                  <a:extLst>
                    <a:ext uri="{9D8B030D-6E8A-4147-A177-3AD203B41FA5}">
                      <a16:colId xmlns:a16="http://schemas.microsoft.com/office/drawing/2014/main" val="20001"/>
                    </a:ext>
                  </a:extLst>
                </a:gridCol>
                <a:gridCol w="4391021">
                  <a:extLst>
                    <a:ext uri="{9D8B030D-6E8A-4147-A177-3AD203B41FA5}">
                      <a16:colId xmlns:a16="http://schemas.microsoft.com/office/drawing/2014/main" val="20002"/>
                    </a:ext>
                  </a:extLst>
                </a:gridCol>
              </a:tblGrid>
              <a:tr h="457135">
                <a:tc gridSpan="3">
                  <a:txBody>
                    <a:bodyPr/>
                    <a:lstStyle/>
                    <a:p>
                      <a:pPr lvl="0" algn="ctr"/>
                      <a:r>
                        <a:rPr lang="en-GB" sz="2400" dirty="0">
                          <a:latin typeface="Century Gothic" pitchFamily="34"/>
                        </a:rPr>
                        <a:t>Geography: Key Stage 2</a:t>
                      </a: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44725"/>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84203">
                <a:tc gridSpan="3">
                  <a:txBody>
                    <a:bodyPr/>
                    <a:lstStyle/>
                    <a:p>
                      <a:pPr lvl="0" algn="ctr"/>
                      <a:r>
                        <a:rPr lang="en-GB" sz="1800" b="1" dirty="0">
                          <a:solidFill>
                            <a:schemeClr val="tx1"/>
                          </a:solidFill>
                          <a:latin typeface="Century Gothic" pitchFamily="34"/>
                        </a:rPr>
                        <a:t>Geographical skills and fieldwork</a:t>
                      </a: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4B183"/>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582939">
                <a:tc gridSpan="2">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800" i="1" u="none" strike="noStrike" kern="1200" dirty="0">
                          <a:solidFill>
                            <a:srgbClr val="000000"/>
                          </a:solidFill>
                          <a:latin typeface="Century Gothic" pitchFamily="34"/>
                        </a:rPr>
                        <a:t>use maps, atlases, globes and digital/computer mapping to locate countries and describe features studied </a:t>
                      </a:r>
                    </a:p>
                    <a:p>
                      <a:pPr marL="171450" lvl="0" indent="-171450" fontAlgn="auto">
                        <a:buSzPct val="100000"/>
                        <a:buFont typeface="Arial" pitchFamily="34"/>
                        <a:buChar char="•"/>
                      </a:pPr>
                      <a:endParaRPr lang="en-GB" sz="800" i="1" kern="1200" dirty="0">
                        <a:solidFill>
                          <a:srgbClr val="000000"/>
                        </a:solidFill>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marL="171450" lvl="0" indent="-171450" fontAlgn="auto">
                        <a:buSzPct val="100000"/>
                        <a:buFont typeface="Arial" pitchFamily="34"/>
                        <a:buChar char="•"/>
                      </a:pPr>
                      <a:r>
                        <a:rPr lang="en-GB" sz="800" i="1" u="none" strike="noStrike" kern="1200" dirty="0">
                          <a:solidFill>
                            <a:srgbClr val="000000"/>
                          </a:solidFill>
                          <a:latin typeface="Century Gothic" pitchFamily="34"/>
                        </a:rPr>
                        <a:t>use the eight points of a compass, four and six-figure grid references, symbols and key </a:t>
                      </a:r>
                      <a:r>
                        <a:rPr lang="en-GB" sz="800" i="1" kern="1200" dirty="0">
                          <a:solidFill>
                            <a:srgbClr val="000000"/>
                          </a:solidFill>
                          <a:latin typeface="Century Gothic" pitchFamily="34"/>
                        </a:rPr>
                        <a:t>(including the use of Ordnance Survey maps) to build their knowledge of the United Kingdom and the wider world </a:t>
                      </a:r>
                    </a:p>
                    <a:p>
                      <a:pPr marL="171450" lvl="0" indent="-171450" fontAlgn="auto">
                        <a:buSzPct val="100000"/>
                        <a:buFont typeface="Arial" pitchFamily="34"/>
                        <a:buChar char="•"/>
                      </a:pPr>
                      <a:endParaRPr lang="en-GB" sz="800" i="1" kern="1200" dirty="0">
                        <a:solidFill>
                          <a:srgbClr val="000000"/>
                        </a:solidFill>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80155">
                <a:tc>
                  <a:txBody>
                    <a:bodyPr/>
                    <a:lstStyle/>
                    <a:p>
                      <a:pPr marL="0" marR="0" lvl="0" indent="0" algn="ctr" defTabSz="914400" rtl="0" fontAlgn="auto" hangingPunct="1">
                        <a:lnSpc>
                          <a:spcPct val="100000"/>
                        </a:lnSpc>
                        <a:spcBef>
                          <a:spcPts val="0"/>
                        </a:spcBef>
                        <a:spcAft>
                          <a:spcPts val="0"/>
                        </a:spcAft>
                        <a:buNone/>
                        <a:tabLst/>
                      </a:pPr>
                      <a:r>
                        <a:rPr lang="en-GB" sz="1400" b="1" dirty="0">
                          <a:latin typeface="Century Gothic" pitchFamily="34"/>
                        </a:rPr>
                        <a:t>Year 3</a:t>
                      </a:r>
                    </a:p>
                  </a:txBody>
                  <a:tcPr marT="45701" marB="45701" vert="eaVert">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8CEB2"/>
                    </a:solidFill>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200" b="0" dirty="0">
                          <a:latin typeface="Century Gothic" pitchFamily="34"/>
                        </a:rPr>
                        <a:t>Use maps to locate European countries and capitals.</a:t>
                      </a: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200" b="0" dirty="0">
                          <a:latin typeface="Century Gothic" pitchFamily="34"/>
                        </a:rPr>
                        <a:t>Know and name the eight points of a compass</a:t>
                      </a: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28153">
                <a:tc>
                  <a:txBody>
                    <a:bodyPr/>
                    <a:lstStyle/>
                    <a:p>
                      <a:pPr marL="0" marR="0" lvl="0" indent="0" algn="ctr" defTabSz="914400" rtl="0" fontAlgn="auto" hangingPunct="1">
                        <a:lnSpc>
                          <a:spcPct val="100000"/>
                        </a:lnSpc>
                        <a:spcBef>
                          <a:spcPts val="0"/>
                        </a:spcBef>
                        <a:spcAft>
                          <a:spcPts val="0"/>
                        </a:spcAft>
                        <a:buNone/>
                        <a:tabLst/>
                      </a:pPr>
                      <a:r>
                        <a:rPr lang="en-GB" sz="1400" b="1" dirty="0">
                          <a:latin typeface="Century Gothic" pitchFamily="34"/>
                        </a:rPr>
                        <a:t>Year 4</a:t>
                      </a:r>
                    </a:p>
                  </a:txBody>
                  <a:tcPr marT="45701" marB="45701" vert="eaVert">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8CEB2"/>
                    </a:solidFill>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200" b="0" dirty="0">
                          <a:latin typeface="Century Gothic" pitchFamily="34"/>
                        </a:rPr>
                        <a:t>Use maps and globes to locate the equator, the Tropics of Cancer and Capricorn and the Greenwich Meridian</a:t>
                      </a: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200" b="0" dirty="0">
                          <a:latin typeface="Century Gothic" pitchFamily="34"/>
                        </a:rPr>
                        <a:t>Know how to plan a journey within the UK, using a road map</a:t>
                      </a:r>
                    </a:p>
                    <a:p>
                      <a:pPr marL="171450" lvl="0" indent="-171450">
                        <a:buSzPct val="100000"/>
                        <a:buFont typeface="Arial" pitchFamily="34"/>
                        <a:buChar char="•"/>
                      </a:pPr>
                      <a:endParaRPr lang="en-GB" sz="1200" b="0" dirty="0"/>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828153">
                <a:tc>
                  <a:txBody>
                    <a:bodyPr/>
                    <a:lstStyle/>
                    <a:p>
                      <a:pPr marL="0" marR="0" lvl="0" indent="0" algn="ctr" defTabSz="914400" rtl="0" fontAlgn="auto" hangingPunct="1">
                        <a:lnSpc>
                          <a:spcPct val="100000"/>
                        </a:lnSpc>
                        <a:spcBef>
                          <a:spcPts val="0"/>
                        </a:spcBef>
                        <a:spcAft>
                          <a:spcPts val="0"/>
                        </a:spcAft>
                        <a:buNone/>
                        <a:tabLst/>
                      </a:pPr>
                      <a:r>
                        <a:rPr lang="en-GB" sz="1400" b="1" dirty="0">
                          <a:latin typeface="Century Gothic" pitchFamily="34"/>
                        </a:rPr>
                        <a:t>Year 5</a:t>
                      </a:r>
                    </a:p>
                  </a:txBody>
                  <a:tcPr marT="45701" marB="45701" vert="eaVert">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8CEB2"/>
                    </a:solidFill>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200" b="0" dirty="0">
                          <a:solidFill>
                            <a:srgbClr val="000000"/>
                          </a:solidFill>
                          <a:latin typeface="Century Gothic" pitchFamily="34"/>
                        </a:rPr>
                        <a:t>Know how to use graphs to record features such as temperature or rainfall across the world</a:t>
                      </a:r>
                    </a:p>
                    <a:p>
                      <a:pPr marL="0" marR="0" lvl="0" indent="0" algn="l" defTabSz="914400" rtl="0" fontAlgn="auto" hangingPunct="1">
                        <a:lnSpc>
                          <a:spcPct val="100000"/>
                        </a:lnSpc>
                        <a:spcBef>
                          <a:spcPts val="0"/>
                        </a:spcBef>
                        <a:spcAft>
                          <a:spcPts val="0"/>
                        </a:spcAft>
                        <a:buNone/>
                        <a:tabLst/>
                      </a:pPr>
                      <a:endParaRPr lang="en-GB" sz="1200" b="0" dirty="0">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lvl="0" indent="-171450">
                        <a:buSzPct val="100000"/>
                        <a:buFont typeface="Arial" pitchFamily="34"/>
                        <a:buChar char="•"/>
                      </a:pPr>
                      <a:endParaRPr lang="en-GB" sz="1200" b="0" dirty="0">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828153">
                <a:tc>
                  <a:txBody>
                    <a:bodyPr/>
                    <a:lstStyle/>
                    <a:p>
                      <a:pPr marL="0" marR="0" lvl="0" indent="0" algn="ctr" defTabSz="914400" rtl="0" fontAlgn="auto" hangingPunct="1">
                        <a:lnSpc>
                          <a:spcPct val="100000"/>
                        </a:lnSpc>
                        <a:spcBef>
                          <a:spcPts val="0"/>
                        </a:spcBef>
                        <a:spcAft>
                          <a:spcPts val="0"/>
                        </a:spcAft>
                        <a:buNone/>
                        <a:tabLst/>
                      </a:pPr>
                      <a:r>
                        <a:rPr lang="en-GB" sz="1400" b="1" dirty="0">
                          <a:latin typeface="Century Gothic" pitchFamily="34"/>
                        </a:rPr>
                        <a:t>Year 6</a:t>
                      </a:r>
                    </a:p>
                  </a:txBody>
                  <a:tcPr marT="45701" marB="45701" vert="eaVert">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8CEB2"/>
                    </a:solidFill>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200" b="0" dirty="0">
                          <a:solidFill>
                            <a:srgbClr val="000000"/>
                          </a:solidFill>
                          <a:latin typeface="Century Gothic" pitchFamily="34"/>
                        </a:rPr>
                        <a:t>Use Google Earth to locate a country or place of interest and to follow the journey of rivers, etc.</a:t>
                      </a:r>
                    </a:p>
                    <a:p>
                      <a:pPr marL="0" marR="0" lvl="0" indent="0" algn="l" defTabSz="914400" rtl="0" fontAlgn="auto" hangingPunct="1">
                        <a:lnSpc>
                          <a:spcPct val="100000"/>
                        </a:lnSpc>
                        <a:spcBef>
                          <a:spcPts val="0"/>
                        </a:spcBef>
                        <a:spcAft>
                          <a:spcPts val="0"/>
                        </a:spcAft>
                        <a:buNone/>
                        <a:tabLst/>
                      </a:pPr>
                      <a:endParaRPr lang="en-GB" sz="1200" b="0" dirty="0">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200" b="0" dirty="0">
                          <a:solidFill>
                            <a:srgbClr val="000000"/>
                          </a:solidFill>
                          <a:latin typeface="Century Gothic" pitchFamily="34"/>
                        </a:rPr>
                        <a:t>Know what most of the ordnance survey symbols stand for</a:t>
                      </a:r>
                    </a:p>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200" b="0" dirty="0">
                          <a:solidFill>
                            <a:srgbClr val="000000"/>
                          </a:solidFill>
                          <a:latin typeface="Century Gothic" pitchFamily="34"/>
                        </a:rPr>
                        <a:t>Know how to use six-figure grid references</a:t>
                      </a:r>
                    </a:p>
                    <a:p>
                      <a:pPr marL="171450" lvl="0" indent="-171450">
                        <a:buSzPct val="100000"/>
                        <a:buFont typeface="Arial" pitchFamily="34"/>
                        <a:buChar char="•"/>
                      </a:pPr>
                      <a:endParaRPr lang="en-GB" sz="1200" b="0" dirty="0">
                        <a:latin typeface="Century Gothic" pitchFamily="34"/>
                      </a:endParaRPr>
                    </a:p>
                  </a:txBody>
                  <a:tcPr marT="45701" marB="4570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4" name="Footer Placeholder 3"/>
          <p:cNvSpPr>
            <a:spLocks noGrp="1"/>
          </p:cNvSpPr>
          <p:nvPr>
            <p:ph type="ftr" sz="quarter" idx="9"/>
          </p:nvPr>
        </p:nvSpPr>
        <p:spPr>
          <a:xfrm>
            <a:off x="3296077" y="6173786"/>
            <a:ext cx="3086099" cy="365129"/>
          </a:xfrm>
        </p:spPr>
        <p:txBody>
          <a:bodyPr/>
          <a:lstStyle/>
          <a:p>
            <a:pPr lvl="0"/>
            <a:endParaRPr lang="en-GB" dirty="0"/>
          </a:p>
        </p:txBody>
      </p:sp>
      <p:sp>
        <p:nvSpPr>
          <p:cNvPr id="5" name="Slide Number Placeholder 4"/>
          <p:cNvSpPr>
            <a:spLocks noGrp="1"/>
          </p:cNvSpPr>
          <p:nvPr>
            <p:ph type="sldNum" sz="quarter" idx="8"/>
          </p:nvPr>
        </p:nvSpPr>
        <p:spPr/>
        <p:txBody>
          <a:bodyPr/>
          <a:lstStyle/>
          <a:p>
            <a:pPr lvl="0"/>
            <a:fld id="{D1C5E2AD-0845-482F-9AC7-2D3C180562A9}" type="slidenum">
              <a:rPr lang="en-GB" smtClean="0"/>
              <a:t>5</a:t>
            </a:fld>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567D3EDD-C549-4BA6-B70C-771C7ED17C7E}"/>
              </a:ext>
            </a:extLst>
          </p:cNvPr>
          <p:cNvSpPr txBox="1">
            <a:spLocks noGrp="1"/>
          </p:cNvSpPr>
          <p:nvPr>
            <p:ph type="title"/>
          </p:nvPr>
        </p:nvSpPr>
        <p:spPr>
          <a:xfrm>
            <a:off x="628650" y="365129"/>
            <a:ext cx="7886700" cy="482602"/>
          </a:xfrm>
        </p:spPr>
        <p:txBody>
          <a:bodyPr/>
          <a:lstStyle/>
          <a:p>
            <a:pPr lvl="0"/>
            <a:r>
              <a:rPr lang="en-GB" sz="2600" b="1" dirty="0">
                <a:solidFill>
                  <a:srgbClr val="C55A11"/>
                </a:solidFill>
                <a:latin typeface="Century Gothic" pitchFamily="34"/>
              </a:rPr>
              <a:t>Sticky Knowledge: Geography</a:t>
            </a:r>
          </a:p>
        </p:txBody>
      </p:sp>
      <p:graphicFrame>
        <p:nvGraphicFramePr>
          <p:cNvPr id="3" name="Content Placeholder 5">
            <a:extLst>
              <a:ext uri="{FF2B5EF4-FFF2-40B4-BE49-F238E27FC236}">
                <a16:creationId xmlns:a16="http://schemas.microsoft.com/office/drawing/2014/main" id="{56EDE4A6-DF62-42D8-A273-5C3A587A89D2}"/>
              </a:ext>
            </a:extLst>
          </p:cNvPr>
          <p:cNvGraphicFramePr>
            <a:graphicFrameLocks noGrp="1"/>
          </p:cNvGraphicFramePr>
          <p:nvPr>
            <p:ph idx="1"/>
          </p:nvPr>
        </p:nvGraphicFramePr>
        <p:xfrm>
          <a:off x="628650" y="1006470"/>
          <a:ext cx="7886698" cy="5369564"/>
        </p:xfrm>
        <a:graphic>
          <a:graphicData uri="http://schemas.openxmlformats.org/drawingml/2006/table">
            <a:tbl>
              <a:tblPr firstRow="1" bandRow="1">
                <a:effectLst/>
                <a:tableStyleId>{5C22544A-7EE6-4342-B048-85BDC9FD1C3A}</a:tableStyleId>
              </a:tblPr>
              <a:tblGrid>
                <a:gridCol w="3943349">
                  <a:extLst>
                    <a:ext uri="{9D8B030D-6E8A-4147-A177-3AD203B41FA5}">
                      <a16:colId xmlns:a16="http://schemas.microsoft.com/office/drawing/2014/main" val="1310918000"/>
                    </a:ext>
                  </a:extLst>
                </a:gridCol>
                <a:gridCol w="3943349">
                  <a:extLst>
                    <a:ext uri="{9D8B030D-6E8A-4147-A177-3AD203B41FA5}">
                      <a16:colId xmlns:a16="http://schemas.microsoft.com/office/drawing/2014/main" val="40425716"/>
                    </a:ext>
                  </a:extLst>
                </a:gridCol>
              </a:tblGrid>
              <a:tr h="370844">
                <a:tc>
                  <a:txBody>
                    <a:bodyPr/>
                    <a:lstStyle/>
                    <a:p>
                      <a:pPr lvl="0"/>
                      <a:r>
                        <a:rPr lang="en-GB" dirty="0">
                          <a:solidFill>
                            <a:srgbClr val="000000"/>
                          </a:solidFill>
                          <a:latin typeface="Century Gothic" pitchFamily="34"/>
                        </a:rPr>
                        <a:t>Year 1</a:t>
                      </a:r>
                    </a:p>
                  </a:txBody>
                  <a:tcPr>
                    <a:solidFill>
                      <a:srgbClr val="F4B183"/>
                    </a:solidFill>
                  </a:tcPr>
                </a:tc>
                <a:tc>
                  <a:txBody>
                    <a:bodyPr/>
                    <a:lstStyle/>
                    <a:p>
                      <a:pPr lvl="0"/>
                      <a:r>
                        <a:rPr lang="en-GB" dirty="0">
                          <a:solidFill>
                            <a:srgbClr val="000000"/>
                          </a:solidFill>
                          <a:latin typeface="Century Gothic" pitchFamily="34"/>
                        </a:rPr>
                        <a:t>Year 2</a:t>
                      </a:r>
                    </a:p>
                  </a:txBody>
                  <a:tcPr>
                    <a:solidFill>
                      <a:srgbClr val="F4B183"/>
                    </a:solidFill>
                  </a:tcPr>
                </a:tc>
                <a:extLst>
                  <a:ext uri="{0D108BD9-81ED-4DB2-BD59-A6C34878D82A}">
                    <a16:rowId xmlns:a16="http://schemas.microsoft.com/office/drawing/2014/main" val="949940188"/>
                  </a:ext>
                </a:extLst>
              </a:tr>
              <a:tr h="370844">
                <a:tc>
                  <a:txBody>
                    <a:bodyPr/>
                    <a:lstStyle/>
                    <a:p>
                      <a:pPr marL="285750" lvl="0" indent="-285750">
                        <a:buSzPct val="100000"/>
                        <a:buFont typeface="Wingdings" pitchFamily="2"/>
                        <a:buChar char="q"/>
                      </a:pPr>
                      <a:r>
                        <a:rPr lang="en-GB" sz="1400" dirty="0">
                          <a:latin typeface="Century Gothic" pitchFamily="34"/>
                        </a:rPr>
                        <a:t>Know the names of the four countries that make up the UK and name the three main seas that surround the UK</a:t>
                      </a:r>
                    </a:p>
                  </a:txBody>
                  <a:tcPr>
                    <a:solidFill>
                      <a:srgbClr val="F8CBAD"/>
                    </a:solidFill>
                  </a:tcPr>
                </a:tc>
                <a:tc>
                  <a:txBody>
                    <a:bodyPr/>
                    <a:lstStyle/>
                    <a:p>
                      <a:pPr marL="285750" lvl="0" indent="-285750">
                        <a:buSzPct val="100000"/>
                        <a:buFont typeface="Wingdings" pitchFamily="2"/>
                        <a:buChar char="q"/>
                      </a:pPr>
                      <a:r>
                        <a:rPr lang="en-GB" sz="1400" dirty="0">
                          <a:latin typeface="Century Gothic" pitchFamily="34"/>
                        </a:rPr>
                        <a:t>Know the names of and locate the seven continents of the world</a:t>
                      </a:r>
                    </a:p>
                  </a:txBody>
                  <a:tcPr>
                    <a:solidFill>
                      <a:srgbClr val="F8CBAD"/>
                    </a:solidFill>
                  </a:tcPr>
                </a:tc>
                <a:extLst>
                  <a:ext uri="{0D108BD9-81ED-4DB2-BD59-A6C34878D82A}">
                    <a16:rowId xmlns:a16="http://schemas.microsoft.com/office/drawing/2014/main" val="156499549"/>
                  </a:ext>
                </a:extLst>
              </a:tr>
              <a:tr h="370844">
                <a:tc>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latin typeface="Century Gothic" pitchFamily="34"/>
                        </a:rPr>
                        <a:t>Know where the equator, North Pole and South Pole are on a globe</a:t>
                      </a:r>
                    </a:p>
                  </a:txBody>
                  <a:tcPr>
                    <a:solidFill>
                      <a:srgbClr val="FBE5D6"/>
                    </a:solidFill>
                  </a:tcPr>
                </a:tc>
                <a:tc>
                  <a:txBody>
                    <a:bodyPr/>
                    <a:lstStyle/>
                    <a:p>
                      <a:pPr marL="285750" lvl="0" indent="-285750">
                        <a:buSzPct val="100000"/>
                        <a:buFont typeface="Wingdings" pitchFamily="2"/>
                        <a:buChar char="q"/>
                      </a:pPr>
                      <a:r>
                        <a:rPr lang="en-GB" sz="1400" dirty="0">
                          <a:latin typeface="Century Gothic" pitchFamily="34"/>
                        </a:rPr>
                        <a:t>Know the names of and locate the five oceans of the world</a:t>
                      </a:r>
                    </a:p>
                  </a:txBody>
                  <a:tcPr>
                    <a:solidFill>
                      <a:srgbClr val="FBE5D6"/>
                    </a:solidFill>
                  </a:tcPr>
                </a:tc>
                <a:extLst>
                  <a:ext uri="{0D108BD9-81ED-4DB2-BD59-A6C34878D82A}">
                    <a16:rowId xmlns:a16="http://schemas.microsoft.com/office/drawing/2014/main" val="2819327276"/>
                  </a:ext>
                </a:extLst>
              </a:tr>
              <a:tr h="370844">
                <a:tc>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latin typeface="Century Gothic" pitchFamily="34"/>
                        </a:rPr>
                        <a:t>Know which is N, E, S and W on a compass</a:t>
                      </a:r>
                    </a:p>
                  </a:txBody>
                  <a:tcPr>
                    <a:solidFill>
                      <a:srgbClr val="F8CBAD"/>
                    </a:solidFill>
                  </a:tcPr>
                </a:tc>
                <a:tc>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latin typeface="Century Gothic" pitchFamily="34"/>
                        </a:rPr>
                        <a:t>Know the name of and locate the four capital cities of England, Wales, Scotland and Northern Ireland</a:t>
                      </a:r>
                    </a:p>
                  </a:txBody>
                  <a:tcPr>
                    <a:solidFill>
                      <a:srgbClr val="F8CBAD"/>
                    </a:solidFill>
                  </a:tcPr>
                </a:tc>
                <a:extLst>
                  <a:ext uri="{0D108BD9-81ED-4DB2-BD59-A6C34878D82A}">
                    <a16:rowId xmlns:a16="http://schemas.microsoft.com/office/drawing/2014/main" val="4223650391"/>
                  </a:ext>
                </a:extLst>
              </a:tr>
              <a:tr h="370844">
                <a:tc>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latin typeface="Century Gothic" pitchFamily="34"/>
                        </a:rPr>
                        <a:t>Know features of hot and cold places in the world </a:t>
                      </a:r>
                    </a:p>
                  </a:txBody>
                  <a:tcPr>
                    <a:solidFill>
                      <a:srgbClr val="FBE5D6"/>
                    </a:solidFill>
                  </a:tcPr>
                </a:tc>
                <a:tc>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b="0" i="0" u="none" strike="noStrike" kern="0" cap="none" spc="0" baseline="0" dirty="0">
                          <a:solidFill>
                            <a:srgbClr val="000000"/>
                          </a:solidFill>
                          <a:uFillTx/>
                          <a:latin typeface="Century Gothic" pitchFamily="34"/>
                        </a:rPr>
                        <a:t>Identify the following physical features: </a:t>
                      </a:r>
                      <a:r>
                        <a:rPr lang="en-GB" sz="1400" b="0" i="0" u="none" strike="noStrike" kern="1200" cap="none" spc="0" baseline="0" dirty="0">
                          <a:solidFill>
                            <a:srgbClr val="000000"/>
                          </a:solidFill>
                          <a:uFillTx/>
                          <a:latin typeface="Century Gothic" pitchFamily="34"/>
                        </a:rPr>
                        <a:t>mountain; lake; island: valley: river; cliff; forest and beach</a:t>
                      </a:r>
                    </a:p>
                  </a:txBody>
                  <a:tcPr>
                    <a:solidFill>
                      <a:srgbClr val="FBE5D6"/>
                    </a:solidFill>
                  </a:tcPr>
                </a:tc>
                <a:extLst>
                  <a:ext uri="{0D108BD9-81ED-4DB2-BD59-A6C34878D82A}">
                    <a16:rowId xmlns:a16="http://schemas.microsoft.com/office/drawing/2014/main" val="2302402101"/>
                  </a:ext>
                </a:extLst>
              </a:tr>
              <a:tr h="370844">
                <a:tc>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latin typeface="Century Gothic" pitchFamily="34"/>
                        </a:rPr>
                        <a:t>Know which is the hottest and coldest season in the UK</a:t>
                      </a:r>
                    </a:p>
                  </a:txBody>
                  <a:tcPr>
                    <a:solidFill>
                      <a:srgbClr val="F8CBAD"/>
                    </a:solidFill>
                  </a:tcPr>
                </a:tc>
                <a:tc>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latin typeface="Century Gothic" pitchFamily="34"/>
                        </a:rPr>
                        <a:t>Know the main differences between a place in England and that of a small place in a non-European country</a:t>
                      </a:r>
                    </a:p>
                  </a:txBody>
                  <a:tcPr>
                    <a:solidFill>
                      <a:srgbClr val="F8CBAD"/>
                    </a:solidFill>
                  </a:tcPr>
                </a:tc>
                <a:extLst>
                  <a:ext uri="{0D108BD9-81ED-4DB2-BD59-A6C34878D82A}">
                    <a16:rowId xmlns:a16="http://schemas.microsoft.com/office/drawing/2014/main" val="3087132108"/>
                  </a:ext>
                </a:extLst>
              </a:tr>
              <a:tr h="370844">
                <a:tc>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latin typeface="Century Gothic" pitchFamily="34"/>
                        </a:rPr>
                        <a:t>Know and recognise main weather symbols</a:t>
                      </a:r>
                    </a:p>
                  </a:txBody>
                  <a:tcPr>
                    <a:solidFill>
                      <a:srgbClr val="FBE5D6"/>
                    </a:solidFill>
                  </a:tcPr>
                </a:tc>
                <a:tc>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latin typeface="Century Gothic" pitchFamily="34"/>
                        </a:rPr>
                        <a:t>Know and use the terminologies: left and right; below and next to</a:t>
                      </a:r>
                    </a:p>
                  </a:txBody>
                  <a:tcPr>
                    <a:solidFill>
                      <a:srgbClr val="FBE5D6"/>
                    </a:solidFill>
                  </a:tcPr>
                </a:tc>
                <a:extLst>
                  <a:ext uri="{0D108BD9-81ED-4DB2-BD59-A6C34878D82A}">
                    <a16:rowId xmlns:a16="http://schemas.microsoft.com/office/drawing/2014/main" val="3638503219"/>
                  </a:ext>
                </a:extLst>
              </a:tr>
              <a:tr h="370844">
                <a:tc>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latin typeface="Century Gothic" pitchFamily="34"/>
                        </a:rPr>
                        <a:t>Know the main differences between city, town and village</a:t>
                      </a:r>
                    </a:p>
                  </a:txBody>
                  <a:tcPr>
                    <a:solidFill>
                      <a:srgbClr val="F8CBAD"/>
                    </a:solidFill>
                  </a:tcPr>
                </a:tc>
                <a:tc rowSpan="2">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latin typeface="Century Gothic" pitchFamily="34"/>
                        </a:rPr>
                        <a:t>Explain some of the advantages and disadvantages of living in a city or village.</a:t>
                      </a:r>
                    </a:p>
                  </a:txBody>
                  <a:tcPr>
                    <a:solidFill>
                      <a:srgbClr val="F8CBAD"/>
                    </a:solidFill>
                  </a:tcPr>
                </a:tc>
                <a:extLst>
                  <a:ext uri="{0D108BD9-81ED-4DB2-BD59-A6C34878D82A}">
                    <a16:rowId xmlns:a16="http://schemas.microsoft.com/office/drawing/2014/main" val="2873869682"/>
                  </a:ext>
                </a:extLst>
              </a:tr>
              <a:tr h="370844">
                <a:tc>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latin typeface="Century Gothic" pitchFamily="34"/>
                        </a:rPr>
                        <a:t>Know their address, including postcode</a:t>
                      </a:r>
                    </a:p>
                    <a:p>
                      <a:pPr marL="0" marR="0" lvl="0" indent="0" algn="l" defTabSz="914400" rtl="0" fontAlgn="auto" hangingPunct="1">
                        <a:lnSpc>
                          <a:spcPct val="100000"/>
                        </a:lnSpc>
                        <a:spcBef>
                          <a:spcPts val="0"/>
                        </a:spcBef>
                        <a:spcAft>
                          <a:spcPts val="0"/>
                        </a:spcAft>
                        <a:buNone/>
                        <a:tabLst/>
                      </a:pPr>
                      <a:endParaRPr lang="en-GB" sz="1400" dirty="0">
                        <a:latin typeface="Century Gothic" pitchFamily="34"/>
                      </a:endParaRPr>
                    </a:p>
                  </a:txBody>
                  <a:tcPr>
                    <a:solidFill>
                      <a:srgbClr val="FBE5D6"/>
                    </a:solidFill>
                  </a:tcPr>
                </a:tc>
                <a:tc vMerge="1">
                  <a:txBody>
                    <a:bodyPr/>
                    <a:lstStyle/>
                    <a:p>
                      <a:endParaRPr lang="en-GB"/>
                    </a:p>
                  </a:txBody>
                  <a:tcPr/>
                </a:tc>
                <a:extLst>
                  <a:ext uri="{0D108BD9-81ED-4DB2-BD59-A6C34878D82A}">
                    <a16:rowId xmlns:a16="http://schemas.microsoft.com/office/drawing/2014/main" val="2039836153"/>
                  </a:ext>
                </a:extLst>
              </a:tr>
            </a:tbl>
          </a:graphicData>
        </a:graphic>
      </p:graphicFrame>
      <p:sp>
        <p:nvSpPr>
          <p:cNvPr id="4" name="Slide Number Placeholder 3">
            <a:extLst>
              <a:ext uri="{FF2B5EF4-FFF2-40B4-BE49-F238E27FC236}">
                <a16:creationId xmlns:a16="http://schemas.microsoft.com/office/drawing/2014/main" id="{66352D17-CD6C-44EC-81F6-03E7B329B384}"/>
              </a:ext>
            </a:extLst>
          </p:cNvPr>
          <p:cNvSpPr txBox="1"/>
          <p:nvPr/>
        </p:nvSpPr>
        <p:spPr>
          <a:xfrm>
            <a:off x="6457949" y="6356351"/>
            <a:ext cx="2057400"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72E31ED-AD50-4E75-B6AC-5F019AB05E8E}" type="slidenum">
              <a:t>6</a:t>
            </a:fld>
            <a:endParaRPr lang="en-GB" sz="1200" b="0" i="0" u="none" strike="noStrike" kern="1200" cap="none" spc="0" baseline="0" dirty="0">
              <a:solidFill>
                <a:srgbClr val="898989"/>
              </a:solidFill>
              <a:uFillTx/>
              <a:latin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572E5FBC-159E-455F-8453-976B5875A8A0}"/>
              </a:ext>
            </a:extLst>
          </p:cNvPr>
          <p:cNvSpPr txBox="1">
            <a:spLocks noGrp="1"/>
          </p:cNvSpPr>
          <p:nvPr>
            <p:ph type="title"/>
          </p:nvPr>
        </p:nvSpPr>
        <p:spPr>
          <a:xfrm>
            <a:off x="628650" y="365129"/>
            <a:ext cx="7886700" cy="482602"/>
          </a:xfrm>
          <a:solidFill>
            <a:srgbClr val="FFFFFF"/>
          </a:solidFill>
        </p:spPr>
        <p:txBody>
          <a:bodyPr/>
          <a:lstStyle/>
          <a:p>
            <a:pPr lvl="0"/>
            <a:r>
              <a:rPr lang="en-GB" sz="2600" b="1" dirty="0">
                <a:solidFill>
                  <a:srgbClr val="C55A11"/>
                </a:solidFill>
                <a:latin typeface="Century Gothic" pitchFamily="34"/>
              </a:rPr>
              <a:t>Sticky Knowledge: Geography</a:t>
            </a:r>
          </a:p>
        </p:txBody>
      </p:sp>
      <p:graphicFrame>
        <p:nvGraphicFramePr>
          <p:cNvPr id="3" name="Content Placeholder 5">
            <a:extLst>
              <a:ext uri="{FF2B5EF4-FFF2-40B4-BE49-F238E27FC236}">
                <a16:creationId xmlns:a16="http://schemas.microsoft.com/office/drawing/2014/main" id="{806D55D9-1A7D-449C-BCB3-239ED7325E44}"/>
              </a:ext>
            </a:extLst>
          </p:cNvPr>
          <p:cNvGraphicFramePr>
            <a:graphicFrameLocks noGrp="1"/>
          </p:cNvGraphicFramePr>
          <p:nvPr>
            <p:ph idx="1"/>
            <p:extLst>
              <p:ext uri="{D42A27DB-BD31-4B8C-83A1-F6EECF244321}">
                <p14:modId xmlns:p14="http://schemas.microsoft.com/office/powerpoint/2010/main" val="1448573159"/>
              </p:ext>
            </p:extLst>
          </p:nvPr>
        </p:nvGraphicFramePr>
        <p:xfrm>
          <a:off x="628650" y="1006470"/>
          <a:ext cx="7886698" cy="5156204"/>
        </p:xfrm>
        <a:graphic>
          <a:graphicData uri="http://schemas.openxmlformats.org/drawingml/2006/table">
            <a:tbl>
              <a:tblPr firstRow="1" bandRow="1">
                <a:effectLst/>
                <a:tableStyleId>{5C22544A-7EE6-4342-B048-85BDC9FD1C3A}</a:tableStyleId>
              </a:tblPr>
              <a:tblGrid>
                <a:gridCol w="3943349">
                  <a:extLst>
                    <a:ext uri="{9D8B030D-6E8A-4147-A177-3AD203B41FA5}">
                      <a16:colId xmlns:a16="http://schemas.microsoft.com/office/drawing/2014/main" val="3175988037"/>
                    </a:ext>
                  </a:extLst>
                </a:gridCol>
                <a:gridCol w="3943349">
                  <a:extLst>
                    <a:ext uri="{9D8B030D-6E8A-4147-A177-3AD203B41FA5}">
                      <a16:colId xmlns:a16="http://schemas.microsoft.com/office/drawing/2014/main" val="1517164825"/>
                    </a:ext>
                  </a:extLst>
                </a:gridCol>
              </a:tblGrid>
              <a:tr h="370844">
                <a:tc>
                  <a:txBody>
                    <a:bodyPr/>
                    <a:lstStyle/>
                    <a:p>
                      <a:pPr lvl="0"/>
                      <a:r>
                        <a:rPr lang="en-GB" dirty="0">
                          <a:solidFill>
                            <a:srgbClr val="000000"/>
                          </a:solidFill>
                          <a:latin typeface="Century Gothic" pitchFamily="34"/>
                        </a:rPr>
                        <a:t>Year 3</a:t>
                      </a:r>
                    </a:p>
                  </a:txBody>
                  <a:tcPr>
                    <a:solidFill>
                      <a:srgbClr val="F4B183"/>
                    </a:solidFill>
                  </a:tcPr>
                </a:tc>
                <a:tc>
                  <a:txBody>
                    <a:bodyPr/>
                    <a:lstStyle/>
                    <a:p>
                      <a:pPr lvl="0"/>
                      <a:r>
                        <a:rPr lang="en-GB" dirty="0">
                          <a:solidFill>
                            <a:srgbClr val="000000"/>
                          </a:solidFill>
                          <a:latin typeface="Century Gothic" pitchFamily="34"/>
                        </a:rPr>
                        <a:t>Year 4</a:t>
                      </a:r>
                    </a:p>
                  </a:txBody>
                  <a:tcPr>
                    <a:solidFill>
                      <a:srgbClr val="F4B183"/>
                    </a:solidFill>
                  </a:tcPr>
                </a:tc>
                <a:extLst>
                  <a:ext uri="{0D108BD9-81ED-4DB2-BD59-A6C34878D82A}">
                    <a16:rowId xmlns:a16="http://schemas.microsoft.com/office/drawing/2014/main" val="2720494169"/>
                  </a:ext>
                </a:extLst>
              </a:tr>
              <a:tr h="472440">
                <a:tc>
                  <a:txBody>
                    <a:bodyPr/>
                    <a:lstStyle/>
                    <a:p>
                      <a:pPr marL="285750" lvl="0" indent="-285750">
                        <a:buSzPct val="100000"/>
                        <a:buFont typeface="Wingdings" pitchFamily="2"/>
                        <a:buChar char="q"/>
                      </a:pPr>
                      <a:r>
                        <a:rPr lang="en-GB" sz="1400" dirty="0">
                          <a:latin typeface="Century Gothic" pitchFamily="34"/>
                        </a:rPr>
                        <a:t>Know the names of, and locate, at least eight European countries</a:t>
                      </a:r>
                    </a:p>
                  </a:txBody>
                  <a:tcPr>
                    <a:solidFill>
                      <a:srgbClr val="F8CBAD"/>
                    </a:solidFill>
                  </a:tcPr>
                </a:tc>
                <a:tc rowSpan="2">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latin typeface="Century Gothic" pitchFamily="34"/>
                        </a:rPr>
                        <a:t>Know where the equator, tropic of Cancer, Tropic of Capricorn and the Greenwich meridian are on a world map</a:t>
                      </a:r>
                    </a:p>
                  </a:txBody>
                  <a:tcPr>
                    <a:solidFill>
                      <a:srgbClr val="F8CBAD"/>
                    </a:solidFill>
                  </a:tcPr>
                </a:tc>
                <a:extLst>
                  <a:ext uri="{0D108BD9-81ED-4DB2-BD59-A6C34878D82A}">
                    <a16:rowId xmlns:a16="http://schemas.microsoft.com/office/drawing/2014/main" val="4027542832"/>
                  </a:ext>
                </a:extLst>
              </a:tr>
              <a:tr h="472440">
                <a:tc>
                  <a:txBody>
                    <a:bodyPr/>
                    <a:lstStyle/>
                    <a:p>
                      <a:pPr marL="285750" marR="0" lvl="0" indent="-285750" algn="l" defTabSz="914400" rtl="0" eaLnBrk="1" fontAlgn="auto" latinLnBrk="0" hangingPunct="1">
                        <a:lnSpc>
                          <a:spcPct val="100000"/>
                        </a:lnSpc>
                        <a:spcBef>
                          <a:spcPts val="0"/>
                        </a:spcBef>
                        <a:spcAft>
                          <a:spcPts val="0"/>
                        </a:spcAft>
                        <a:buClrTx/>
                        <a:buSzPct val="100000"/>
                        <a:buFont typeface="Wingdings" pitchFamily="2"/>
                        <a:buChar char="q"/>
                        <a:tabLst/>
                        <a:defRPr/>
                      </a:pPr>
                      <a:r>
                        <a:rPr lang="en-GB" sz="1400" dirty="0">
                          <a:latin typeface="Century Gothic" pitchFamily="34"/>
                        </a:rPr>
                        <a:t>Use maps to locate European countries and capitals.</a:t>
                      </a:r>
                    </a:p>
                  </a:txBody>
                  <a:tcPr>
                    <a:solidFill>
                      <a:schemeClr val="accent2">
                        <a:lumMod val="20000"/>
                        <a:lumOff val="80000"/>
                      </a:schemeClr>
                    </a:solidFill>
                  </a:tcPr>
                </a:tc>
                <a:tc vMerge="1">
                  <a:txBody>
                    <a:bodyPr/>
                    <a:lstStyle/>
                    <a:p>
                      <a:endParaRPr lang="en-GB"/>
                    </a:p>
                  </a:txBody>
                  <a:tcPr/>
                </a:tc>
                <a:extLst>
                  <a:ext uri="{0D108BD9-81ED-4DB2-BD59-A6C34878D82A}">
                    <a16:rowId xmlns:a16="http://schemas.microsoft.com/office/drawing/2014/main" val="2784702345"/>
                  </a:ext>
                </a:extLst>
              </a:tr>
              <a:tr h="370844">
                <a:tc>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latin typeface="Century Gothic" pitchFamily="34"/>
                        </a:rPr>
                        <a:t>Know the names of, and locate, at least eight counties and at least six cities in England</a:t>
                      </a:r>
                    </a:p>
                  </a:txBody>
                  <a:tcPr>
                    <a:solidFill>
                      <a:schemeClr val="accent2">
                        <a:lumMod val="40000"/>
                        <a:lumOff val="60000"/>
                      </a:schemeClr>
                    </a:solidFill>
                  </a:tcPr>
                </a:tc>
                <a:tc>
                  <a:txBody>
                    <a:bodyPr/>
                    <a:lstStyle/>
                    <a:p>
                      <a:pPr marL="285750" lvl="0" indent="-285750">
                        <a:buSzPct val="100000"/>
                        <a:buFont typeface="Wingdings" pitchFamily="2"/>
                        <a:buChar char="q"/>
                      </a:pPr>
                      <a:r>
                        <a:rPr lang="en-GB" sz="1400" dirty="0">
                          <a:latin typeface="Century Gothic" pitchFamily="34"/>
                        </a:rPr>
                        <a:t>Know what is meant by the term ‘topics’</a:t>
                      </a:r>
                    </a:p>
                  </a:txBody>
                  <a:tcPr>
                    <a:solidFill>
                      <a:srgbClr val="FBE5D6"/>
                    </a:solidFill>
                  </a:tcPr>
                </a:tc>
                <a:extLst>
                  <a:ext uri="{0D108BD9-81ED-4DB2-BD59-A6C34878D82A}">
                    <a16:rowId xmlns:a16="http://schemas.microsoft.com/office/drawing/2014/main" val="1478358714"/>
                  </a:ext>
                </a:extLst>
              </a:tr>
              <a:tr h="370844">
                <a:tc>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latin typeface="Century Gothic" pitchFamily="34"/>
                        </a:rPr>
                        <a:t>Know the names of four countries from the southern and four from the northern hemisphere</a:t>
                      </a:r>
                    </a:p>
                  </a:txBody>
                  <a:tcPr>
                    <a:solidFill>
                      <a:schemeClr val="accent2">
                        <a:lumMod val="20000"/>
                        <a:lumOff val="80000"/>
                      </a:schemeClr>
                    </a:solidFill>
                  </a:tcPr>
                </a:tc>
                <a:tc>
                  <a:txBody>
                    <a:bodyPr/>
                    <a:lstStyle/>
                    <a:p>
                      <a:pPr marL="285750" lvl="0" indent="-285750">
                        <a:buSzPct val="100000"/>
                        <a:buFont typeface="Wingdings" pitchFamily="2"/>
                        <a:buChar char="q"/>
                      </a:pPr>
                      <a:r>
                        <a:rPr lang="en-GB" sz="1400" dirty="0">
                          <a:latin typeface="Century Gothic" pitchFamily="34"/>
                        </a:rPr>
                        <a:t>Know and label the main features of a river</a:t>
                      </a:r>
                    </a:p>
                  </a:txBody>
                  <a:tcPr>
                    <a:solidFill>
                      <a:srgbClr val="F8CBAD"/>
                    </a:solidFill>
                  </a:tcPr>
                </a:tc>
                <a:extLst>
                  <a:ext uri="{0D108BD9-81ED-4DB2-BD59-A6C34878D82A}">
                    <a16:rowId xmlns:a16="http://schemas.microsoft.com/office/drawing/2014/main" val="2983657057"/>
                  </a:ext>
                </a:extLst>
              </a:tr>
              <a:tr h="370844">
                <a:tc>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latin typeface="Century Gothic" pitchFamily="34"/>
                        </a:rPr>
                        <a:t>Know at least five differences between living in the UK and a Mediterranean country</a:t>
                      </a:r>
                    </a:p>
                  </a:txBody>
                  <a:tcPr>
                    <a:solidFill>
                      <a:schemeClr val="accent2">
                        <a:lumMod val="40000"/>
                        <a:lumOff val="60000"/>
                      </a:schemeClr>
                    </a:solidFill>
                  </a:tcPr>
                </a:tc>
                <a:tc>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latin typeface="Century Gothic" pitchFamily="34"/>
                        </a:rPr>
                        <a:t>Know why most cities are located by a river</a:t>
                      </a:r>
                    </a:p>
                  </a:txBody>
                  <a:tcPr>
                    <a:solidFill>
                      <a:srgbClr val="FBE5D6"/>
                    </a:solidFill>
                  </a:tcPr>
                </a:tc>
                <a:extLst>
                  <a:ext uri="{0D108BD9-81ED-4DB2-BD59-A6C34878D82A}">
                    <a16:rowId xmlns:a16="http://schemas.microsoft.com/office/drawing/2014/main" val="3157534737"/>
                  </a:ext>
                </a:extLst>
              </a:tr>
              <a:tr h="370844">
                <a:tc>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latin typeface="Century Gothic" pitchFamily="34"/>
                        </a:rPr>
                        <a:t>Know what causes an earthquake</a:t>
                      </a:r>
                    </a:p>
                  </a:txBody>
                  <a:tcPr>
                    <a:solidFill>
                      <a:schemeClr val="accent2">
                        <a:lumMod val="20000"/>
                        <a:lumOff val="80000"/>
                      </a:schemeClr>
                    </a:solidFill>
                  </a:tcPr>
                </a:tc>
                <a:tc>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latin typeface="Century Gothic" pitchFamily="34"/>
                        </a:rPr>
                        <a:t>Know the name of, and locate, a number of the world’s longest rivers</a:t>
                      </a:r>
                    </a:p>
                  </a:txBody>
                  <a:tcPr>
                    <a:solidFill>
                      <a:srgbClr val="F8CBAD"/>
                    </a:solidFill>
                  </a:tcPr>
                </a:tc>
                <a:extLst>
                  <a:ext uri="{0D108BD9-81ED-4DB2-BD59-A6C34878D82A}">
                    <a16:rowId xmlns:a16="http://schemas.microsoft.com/office/drawing/2014/main" val="2775501755"/>
                  </a:ext>
                </a:extLst>
              </a:tr>
              <a:tr h="370844">
                <a:tc>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latin typeface="Century Gothic" pitchFamily="34"/>
                        </a:rPr>
                        <a:t>Label the different parts of a volcano</a:t>
                      </a:r>
                    </a:p>
                  </a:txBody>
                  <a:tcPr>
                    <a:solidFill>
                      <a:schemeClr val="accent2">
                        <a:lumMod val="40000"/>
                        <a:lumOff val="60000"/>
                      </a:schemeClr>
                    </a:solidFill>
                  </a:tcPr>
                </a:tc>
                <a:tc>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latin typeface="Century Gothic" pitchFamily="34"/>
                        </a:rPr>
                        <a:t>Know the names of a number of the world’s highest mountains</a:t>
                      </a:r>
                    </a:p>
                  </a:txBody>
                  <a:tcPr>
                    <a:solidFill>
                      <a:srgbClr val="FBE5D6"/>
                    </a:solidFill>
                  </a:tcPr>
                </a:tc>
                <a:extLst>
                  <a:ext uri="{0D108BD9-81ED-4DB2-BD59-A6C34878D82A}">
                    <a16:rowId xmlns:a16="http://schemas.microsoft.com/office/drawing/2014/main" val="1803022139"/>
                  </a:ext>
                </a:extLst>
              </a:tr>
              <a:tr h="370844">
                <a:tc>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latin typeface="Century Gothic" pitchFamily="34"/>
                        </a:rPr>
                        <a:t>Know how to plan a journey within the UK, using a road map</a:t>
                      </a:r>
                    </a:p>
                  </a:txBody>
                  <a:tcPr>
                    <a:solidFill>
                      <a:schemeClr val="accent2">
                        <a:lumMod val="20000"/>
                        <a:lumOff val="80000"/>
                      </a:schemeClr>
                    </a:solidFill>
                  </a:tcPr>
                </a:tc>
                <a:tc>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latin typeface="Century Gothic" pitchFamily="34"/>
                        </a:rPr>
                        <a:t>Explain the features of a water cycle </a:t>
                      </a:r>
                    </a:p>
                  </a:txBody>
                  <a:tcPr>
                    <a:solidFill>
                      <a:srgbClr val="F8CBAD"/>
                    </a:solidFill>
                  </a:tcPr>
                </a:tc>
                <a:extLst>
                  <a:ext uri="{0D108BD9-81ED-4DB2-BD59-A6C34878D82A}">
                    <a16:rowId xmlns:a16="http://schemas.microsoft.com/office/drawing/2014/main" val="702673883"/>
                  </a:ext>
                </a:extLst>
              </a:tr>
            </a:tbl>
          </a:graphicData>
        </a:graphic>
      </p:graphicFrame>
      <p:sp>
        <p:nvSpPr>
          <p:cNvPr id="4" name="Slide Number Placeholder 3">
            <a:extLst>
              <a:ext uri="{FF2B5EF4-FFF2-40B4-BE49-F238E27FC236}">
                <a16:creationId xmlns:a16="http://schemas.microsoft.com/office/drawing/2014/main" id="{C82B4B20-3B9A-4A72-A8BE-FB43CB6E8278}"/>
              </a:ext>
            </a:extLst>
          </p:cNvPr>
          <p:cNvSpPr txBox="1"/>
          <p:nvPr/>
        </p:nvSpPr>
        <p:spPr>
          <a:xfrm>
            <a:off x="6457949" y="6356351"/>
            <a:ext cx="2057400"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57F959D-C9A1-4B77-8A34-75FE6F751AA6}" type="slidenum">
              <a:t>7</a:t>
            </a:fld>
            <a:endParaRPr lang="en-GB" sz="1200" b="0" i="0" u="none" strike="noStrike" kern="1200" cap="none" spc="0" baseline="0" dirty="0">
              <a:solidFill>
                <a:srgbClr val="898989"/>
              </a:solidFill>
              <a:uFillTx/>
              <a:latin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4598651C-46E4-4EA6-A5AD-2A65E9D75D14}"/>
              </a:ext>
            </a:extLst>
          </p:cNvPr>
          <p:cNvSpPr txBox="1">
            <a:spLocks noGrp="1"/>
          </p:cNvSpPr>
          <p:nvPr>
            <p:ph type="title"/>
          </p:nvPr>
        </p:nvSpPr>
        <p:spPr>
          <a:xfrm>
            <a:off x="628650" y="365129"/>
            <a:ext cx="7886700" cy="482602"/>
          </a:xfrm>
        </p:spPr>
        <p:txBody>
          <a:bodyPr/>
          <a:lstStyle/>
          <a:p>
            <a:pPr lvl="0"/>
            <a:r>
              <a:rPr lang="en-GB" sz="2600" b="1" dirty="0">
                <a:solidFill>
                  <a:srgbClr val="C00000"/>
                </a:solidFill>
                <a:latin typeface="Century Gothic" pitchFamily="34"/>
              </a:rPr>
              <a:t>Sticky Knowledge: Geography</a:t>
            </a:r>
          </a:p>
        </p:txBody>
      </p:sp>
      <p:graphicFrame>
        <p:nvGraphicFramePr>
          <p:cNvPr id="3" name="Content Placeholder 5">
            <a:extLst>
              <a:ext uri="{FF2B5EF4-FFF2-40B4-BE49-F238E27FC236}">
                <a16:creationId xmlns:a16="http://schemas.microsoft.com/office/drawing/2014/main" id="{4DAC7820-8627-4A86-BDB0-7C8406F5CC17}"/>
              </a:ext>
            </a:extLst>
          </p:cNvPr>
          <p:cNvGraphicFramePr>
            <a:graphicFrameLocks noGrp="1"/>
          </p:cNvGraphicFramePr>
          <p:nvPr>
            <p:ph idx="1"/>
            <p:extLst>
              <p:ext uri="{D42A27DB-BD31-4B8C-83A1-F6EECF244321}">
                <p14:modId xmlns:p14="http://schemas.microsoft.com/office/powerpoint/2010/main" val="3704242136"/>
              </p:ext>
            </p:extLst>
          </p:nvPr>
        </p:nvGraphicFramePr>
        <p:xfrm>
          <a:off x="628650" y="1341753"/>
          <a:ext cx="7886698" cy="4851404"/>
        </p:xfrm>
        <a:graphic>
          <a:graphicData uri="http://schemas.openxmlformats.org/drawingml/2006/table">
            <a:tbl>
              <a:tblPr firstRow="1" bandRow="1">
                <a:effectLst/>
                <a:tableStyleId>{5C22544A-7EE6-4342-B048-85BDC9FD1C3A}</a:tableStyleId>
              </a:tblPr>
              <a:tblGrid>
                <a:gridCol w="3943349">
                  <a:extLst>
                    <a:ext uri="{9D8B030D-6E8A-4147-A177-3AD203B41FA5}">
                      <a16:colId xmlns:a16="http://schemas.microsoft.com/office/drawing/2014/main" val="3600190232"/>
                    </a:ext>
                  </a:extLst>
                </a:gridCol>
                <a:gridCol w="3943349">
                  <a:extLst>
                    <a:ext uri="{9D8B030D-6E8A-4147-A177-3AD203B41FA5}">
                      <a16:colId xmlns:a16="http://schemas.microsoft.com/office/drawing/2014/main" val="1508092653"/>
                    </a:ext>
                  </a:extLst>
                </a:gridCol>
              </a:tblGrid>
              <a:tr h="370844">
                <a:tc>
                  <a:txBody>
                    <a:bodyPr/>
                    <a:lstStyle/>
                    <a:p>
                      <a:pPr lvl="0"/>
                      <a:r>
                        <a:rPr lang="en-GB" dirty="0">
                          <a:solidFill>
                            <a:srgbClr val="000000"/>
                          </a:solidFill>
                          <a:latin typeface="Century Gothic" pitchFamily="34"/>
                        </a:rPr>
                        <a:t>Year 5</a:t>
                      </a:r>
                    </a:p>
                  </a:txBody>
                  <a:tcPr>
                    <a:solidFill>
                      <a:srgbClr val="F4B183"/>
                    </a:solidFill>
                  </a:tcPr>
                </a:tc>
                <a:tc>
                  <a:txBody>
                    <a:bodyPr/>
                    <a:lstStyle/>
                    <a:p>
                      <a:pPr lvl="0"/>
                      <a:r>
                        <a:rPr lang="en-GB" dirty="0">
                          <a:solidFill>
                            <a:srgbClr val="000000"/>
                          </a:solidFill>
                          <a:latin typeface="Century Gothic" pitchFamily="34"/>
                        </a:rPr>
                        <a:t>Year 6</a:t>
                      </a:r>
                    </a:p>
                  </a:txBody>
                  <a:tcPr>
                    <a:solidFill>
                      <a:srgbClr val="F4B183"/>
                    </a:solidFill>
                  </a:tcPr>
                </a:tc>
                <a:extLst>
                  <a:ext uri="{0D108BD9-81ED-4DB2-BD59-A6C34878D82A}">
                    <a16:rowId xmlns:a16="http://schemas.microsoft.com/office/drawing/2014/main" val="2569212481"/>
                  </a:ext>
                </a:extLst>
              </a:tr>
              <a:tr h="370844">
                <a:tc>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solidFill>
                            <a:srgbClr val="000000"/>
                          </a:solidFill>
                          <a:latin typeface="Century Gothic" pitchFamily="34"/>
                        </a:rPr>
                        <a:t>Know the names of a number of European capitals</a:t>
                      </a:r>
                    </a:p>
                  </a:txBody>
                  <a:tcPr>
                    <a:solidFill>
                      <a:srgbClr val="F8CBAD"/>
                    </a:solidFill>
                  </a:tcPr>
                </a:tc>
                <a:tc>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solidFill>
                            <a:srgbClr val="000000"/>
                          </a:solidFill>
                          <a:latin typeface="Century Gothic" pitchFamily="34"/>
                        </a:rPr>
                        <a:t>Know what most of the ordnance survey symbols stand for</a:t>
                      </a:r>
                    </a:p>
                  </a:txBody>
                  <a:tcPr>
                    <a:solidFill>
                      <a:srgbClr val="F8CBAD"/>
                    </a:solidFill>
                  </a:tcPr>
                </a:tc>
                <a:extLst>
                  <a:ext uri="{0D108BD9-81ED-4DB2-BD59-A6C34878D82A}">
                    <a16:rowId xmlns:a16="http://schemas.microsoft.com/office/drawing/2014/main" val="349402263"/>
                  </a:ext>
                </a:extLst>
              </a:tr>
              <a:tr h="370844">
                <a:tc>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solidFill>
                            <a:srgbClr val="000000"/>
                          </a:solidFill>
                          <a:latin typeface="Century Gothic" pitchFamily="34"/>
                        </a:rPr>
                        <a:t>Know the names of, and locate, a number of South or North American countries</a:t>
                      </a:r>
                    </a:p>
                  </a:txBody>
                  <a:tcPr>
                    <a:solidFill>
                      <a:srgbClr val="FBE5D6"/>
                    </a:solidFill>
                  </a:tcPr>
                </a:tc>
                <a:tc>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solidFill>
                            <a:srgbClr val="000000"/>
                          </a:solidFill>
                          <a:latin typeface="Century Gothic" pitchFamily="34"/>
                        </a:rPr>
                        <a:t>Know how to use six-figure grid references</a:t>
                      </a:r>
                    </a:p>
                  </a:txBody>
                  <a:tcPr>
                    <a:solidFill>
                      <a:srgbClr val="FBE5D6"/>
                    </a:solidFill>
                  </a:tcPr>
                </a:tc>
                <a:extLst>
                  <a:ext uri="{0D108BD9-81ED-4DB2-BD59-A6C34878D82A}">
                    <a16:rowId xmlns:a16="http://schemas.microsoft.com/office/drawing/2014/main" val="513519720"/>
                  </a:ext>
                </a:extLst>
              </a:tr>
              <a:tr h="370844">
                <a:tc>
                  <a:txBody>
                    <a:bodyPr/>
                    <a:lstStyle/>
                    <a:p>
                      <a:pPr marL="285750" lvl="0" indent="-285750">
                        <a:buSzPct val="100000"/>
                        <a:buFont typeface="Wingdings" pitchFamily="2"/>
                        <a:buChar char="q"/>
                      </a:pPr>
                      <a:r>
                        <a:rPr lang="en-GB" sz="1400" dirty="0">
                          <a:solidFill>
                            <a:srgbClr val="000000"/>
                          </a:solidFill>
                          <a:latin typeface="Century Gothic" pitchFamily="34"/>
                        </a:rPr>
                        <a:t>Label layers of a rainforest</a:t>
                      </a:r>
                    </a:p>
                  </a:txBody>
                  <a:tcPr>
                    <a:solidFill>
                      <a:srgbClr val="F8CBAD"/>
                    </a:solidFill>
                  </a:tcPr>
                </a:tc>
                <a:tc>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solidFill>
                            <a:srgbClr val="000000"/>
                          </a:solidFill>
                          <a:latin typeface="Century Gothic" pitchFamily="34"/>
                        </a:rPr>
                        <a:t>Know why are industrial areas and ports are important</a:t>
                      </a:r>
                    </a:p>
                  </a:txBody>
                  <a:tcPr>
                    <a:solidFill>
                      <a:srgbClr val="F8CBAD"/>
                    </a:solidFill>
                  </a:tcPr>
                </a:tc>
                <a:extLst>
                  <a:ext uri="{0D108BD9-81ED-4DB2-BD59-A6C34878D82A}">
                    <a16:rowId xmlns:a16="http://schemas.microsoft.com/office/drawing/2014/main" val="2282636577"/>
                  </a:ext>
                </a:extLst>
              </a:tr>
              <a:tr h="370844">
                <a:tc>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solidFill>
                            <a:srgbClr val="000000"/>
                          </a:solidFill>
                          <a:latin typeface="Century Gothic" pitchFamily="34"/>
                        </a:rPr>
                        <a:t>Know what deforestation means</a:t>
                      </a:r>
                    </a:p>
                  </a:txBody>
                  <a:tcPr>
                    <a:solidFill>
                      <a:srgbClr val="FBE5D6"/>
                    </a:solidFill>
                  </a:tcPr>
                </a:tc>
                <a:tc>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b="0" i="0" u="none" strike="noStrike" kern="0" cap="none" spc="0" baseline="0" dirty="0">
                          <a:solidFill>
                            <a:srgbClr val="000000"/>
                          </a:solidFill>
                          <a:uFillTx/>
                          <a:latin typeface="Century Gothic" pitchFamily="34"/>
                        </a:rPr>
                        <a:t>Know main human and physical differences between developed and third world countries </a:t>
                      </a:r>
                    </a:p>
                  </a:txBody>
                  <a:tcPr>
                    <a:solidFill>
                      <a:srgbClr val="FBE5D6"/>
                    </a:solidFill>
                  </a:tcPr>
                </a:tc>
                <a:extLst>
                  <a:ext uri="{0D108BD9-81ED-4DB2-BD59-A6C34878D82A}">
                    <a16:rowId xmlns:a16="http://schemas.microsoft.com/office/drawing/2014/main" val="637634836"/>
                  </a:ext>
                </a:extLst>
              </a:tr>
              <a:tr h="370844">
                <a:tc>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solidFill>
                            <a:srgbClr val="000000"/>
                          </a:solidFill>
                          <a:latin typeface="Century Gothic" pitchFamily="34"/>
                        </a:rPr>
                        <a:t>Know what is meant by biomes and what are the features of a specific biome</a:t>
                      </a:r>
                    </a:p>
                  </a:txBody>
                  <a:tcPr>
                    <a:solidFill>
                      <a:srgbClr val="F8CBAD"/>
                    </a:solidFill>
                  </a:tcPr>
                </a:tc>
                <a:tc>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solidFill>
                            <a:srgbClr val="000000"/>
                          </a:solidFill>
                          <a:latin typeface="Century Gothic" pitchFamily="34"/>
                        </a:rPr>
                        <a:t>Know about time zones and work out differences</a:t>
                      </a:r>
                    </a:p>
                  </a:txBody>
                  <a:tcPr>
                    <a:solidFill>
                      <a:srgbClr val="F8CBAD"/>
                    </a:solidFill>
                  </a:tcPr>
                </a:tc>
                <a:extLst>
                  <a:ext uri="{0D108BD9-81ED-4DB2-BD59-A6C34878D82A}">
                    <a16:rowId xmlns:a16="http://schemas.microsoft.com/office/drawing/2014/main" val="3784240928"/>
                  </a:ext>
                </a:extLst>
              </a:tr>
              <a:tr h="370844">
                <a:tc rowSpan="2">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solidFill>
                            <a:srgbClr val="000000"/>
                          </a:solidFill>
                          <a:latin typeface="Century Gothic" pitchFamily="34"/>
                        </a:rPr>
                        <a:t>Know how to use graphs to record features such as temperature or rainfall across the world</a:t>
                      </a:r>
                    </a:p>
                  </a:txBody>
                  <a:tcPr>
                    <a:solidFill>
                      <a:srgbClr val="FBE5D6"/>
                    </a:solidFill>
                  </a:tcPr>
                </a:tc>
                <a:tc>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r>
                        <a:rPr lang="en-GB" sz="1400" dirty="0">
                          <a:solidFill>
                            <a:srgbClr val="000000"/>
                          </a:solidFill>
                          <a:latin typeface="Century Gothic" pitchFamily="34"/>
                        </a:rPr>
                        <a:t>Know the names of and locate some of the world’s deserts</a:t>
                      </a:r>
                    </a:p>
                  </a:txBody>
                  <a:tcPr>
                    <a:solidFill>
                      <a:srgbClr val="FBE5D6"/>
                    </a:solidFill>
                  </a:tcPr>
                </a:tc>
                <a:extLst>
                  <a:ext uri="{0D108BD9-81ED-4DB2-BD59-A6C34878D82A}">
                    <a16:rowId xmlns:a16="http://schemas.microsoft.com/office/drawing/2014/main" val="175387923"/>
                  </a:ext>
                </a:extLst>
              </a:tr>
              <a:tr h="370844">
                <a:tc vMerge="1">
                  <a:txBody>
                    <a:bodyPr/>
                    <a:lstStyle/>
                    <a:p>
                      <a:pPr marL="285750" marR="0" lvl="0" indent="-285750" algn="l" defTabSz="914400" rtl="0" fontAlgn="auto" hangingPunct="1">
                        <a:lnSpc>
                          <a:spcPct val="100000"/>
                        </a:lnSpc>
                        <a:spcBef>
                          <a:spcPts val="0"/>
                        </a:spcBef>
                        <a:spcAft>
                          <a:spcPts val="0"/>
                        </a:spcAft>
                        <a:buSzPct val="100000"/>
                        <a:buFont typeface="Wingdings" pitchFamily="2"/>
                        <a:buChar char="q"/>
                        <a:tabLst/>
                      </a:pPr>
                      <a:endParaRPr lang="en-GB" sz="1400" dirty="0">
                        <a:solidFill>
                          <a:srgbClr val="000000"/>
                        </a:solidFill>
                        <a:latin typeface="Century Gothic" pitchFamily="34"/>
                      </a:endParaRPr>
                    </a:p>
                  </a:txBody>
                  <a:tcPr>
                    <a:solidFill>
                      <a:srgbClr val="FBE5D6"/>
                    </a:solidFill>
                  </a:tcPr>
                </a:tc>
                <a:tc>
                  <a:txBody>
                    <a:bodyPr/>
                    <a:lstStyle/>
                    <a:p>
                      <a:pPr marL="285750" marR="0" lvl="0" indent="-285750" algn="l" defTabSz="914400" rtl="0" eaLnBrk="1" fontAlgn="auto" latinLnBrk="0" hangingPunct="1">
                        <a:lnSpc>
                          <a:spcPct val="100000"/>
                        </a:lnSpc>
                        <a:spcBef>
                          <a:spcPts val="0"/>
                        </a:spcBef>
                        <a:spcAft>
                          <a:spcPts val="0"/>
                        </a:spcAft>
                        <a:buClrTx/>
                        <a:buSzPct val="100000"/>
                        <a:buFont typeface="Wingdings" pitchFamily="2"/>
                        <a:buChar char="q"/>
                        <a:tabLst/>
                        <a:defRPr/>
                      </a:pPr>
                      <a:r>
                        <a:rPr lang="en-GB" sz="1400" dirty="0">
                          <a:solidFill>
                            <a:srgbClr val="000000"/>
                          </a:solidFill>
                          <a:latin typeface="Century Gothic" pitchFamily="34"/>
                        </a:rPr>
                        <a:t>Use Google Earth to locate a country or place of interest and to follow the journey of rivers, etc.</a:t>
                      </a:r>
                    </a:p>
                  </a:txBody>
                  <a:tcPr>
                    <a:solidFill>
                      <a:schemeClr val="accent2">
                        <a:lumMod val="40000"/>
                        <a:lumOff val="60000"/>
                      </a:schemeClr>
                    </a:solidFill>
                  </a:tcPr>
                </a:tc>
                <a:extLst>
                  <a:ext uri="{0D108BD9-81ED-4DB2-BD59-A6C34878D82A}">
                    <a16:rowId xmlns:a16="http://schemas.microsoft.com/office/drawing/2014/main" val="2238826946"/>
                  </a:ext>
                </a:extLst>
              </a:tr>
            </a:tbl>
          </a:graphicData>
        </a:graphic>
      </p:graphicFrame>
      <p:sp>
        <p:nvSpPr>
          <p:cNvPr id="4" name="Slide Number Placeholder 3">
            <a:extLst>
              <a:ext uri="{FF2B5EF4-FFF2-40B4-BE49-F238E27FC236}">
                <a16:creationId xmlns:a16="http://schemas.microsoft.com/office/drawing/2014/main" id="{781A6BB9-18C5-472F-B25C-96FCF6C862C2}"/>
              </a:ext>
            </a:extLst>
          </p:cNvPr>
          <p:cNvSpPr txBox="1"/>
          <p:nvPr/>
        </p:nvSpPr>
        <p:spPr>
          <a:xfrm>
            <a:off x="6457949" y="6356351"/>
            <a:ext cx="2057400"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B833971-39A8-49D4-A8DF-55A2FE7AFD12}" type="slidenum">
              <a:t>8</a:t>
            </a:fld>
            <a:endParaRPr lang="en-GB" sz="1200" b="0" i="0" u="none" strike="noStrike" kern="1200" cap="none" spc="0" baseline="0" dirty="0">
              <a:solidFill>
                <a:srgbClr val="898989"/>
              </a:solidFill>
              <a:uFillTx/>
              <a:latin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Office%20Theme</Template>
  <TotalTime>1023</TotalTime>
  <Words>1852</Words>
  <Application>Microsoft Office PowerPoint</Application>
  <PresentationFormat>On-screen Show (4:3)</PresentationFormat>
  <Paragraphs>169</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Century Gothic</vt:lpstr>
      <vt:lpstr>Wingdings</vt:lpstr>
      <vt:lpstr>Office Theme</vt:lpstr>
      <vt:lpstr>What are the key features of ‘knowledge-rich’ assessment for geography?</vt:lpstr>
      <vt:lpstr>PowerPoint Presentation</vt:lpstr>
      <vt:lpstr>PowerPoint Presentation</vt:lpstr>
      <vt:lpstr>PowerPoint Presentation</vt:lpstr>
      <vt:lpstr>PowerPoint Presentation</vt:lpstr>
      <vt:lpstr>Sticky Knowledge: Geography</vt:lpstr>
      <vt:lpstr>Sticky Knowledge: Geography</vt:lpstr>
      <vt:lpstr>Sticky Knowledge: Geography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Clive Davies</dc:creator>
  <cp:lastModifiedBy>Willa McCoy</cp:lastModifiedBy>
  <cp:revision>85</cp:revision>
  <dcterms:created xsi:type="dcterms:W3CDTF">2019-03-27T14:01:32Z</dcterms:created>
  <dcterms:modified xsi:type="dcterms:W3CDTF">2021-10-18T13:16:45Z</dcterms:modified>
</cp:coreProperties>
</file>