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013" r:id="rId2"/>
    <p:sldId id="2002" r:id="rId3"/>
    <p:sldId id="2004" r:id="rId4"/>
    <p:sldId id="2005" r:id="rId5"/>
    <p:sldId id="200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FA1"/>
    <a:srgbClr val="D3CAE0"/>
    <a:srgbClr val="1B75BC"/>
    <a:srgbClr val="499EE5"/>
    <a:srgbClr val="FFFFFF"/>
    <a:srgbClr val="FFE699"/>
    <a:srgbClr val="9E89B9"/>
    <a:srgbClr val="C9C9C9"/>
    <a:srgbClr val="F8CEB2"/>
    <a:srgbClr val="F4B1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3548" autoAdjust="0"/>
  </p:normalViewPr>
  <p:slideViewPr>
    <p:cSldViewPr snapToGrid="0">
      <p:cViewPr>
        <p:scale>
          <a:sx n="116" d="100"/>
          <a:sy n="116" d="100"/>
        </p:scale>
        <p:origin x="-1494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5D0D7A19-DBE0-4E7B-BC3E-FC292AB9E0F7}" type="datetime1">
              <a:rPr lang="en-GB"/>
              <a:pPr lvl="0"/>
              <a:t>13/02/2020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E6CC0440-5D0E-41C0-B0A6-66C46E9460E8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4373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6CC0440-5D0E-41C0-B0A6-66C46E9460E8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1257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6CC0440-5D0E-41C0-B0A6-66C46E9460E8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0077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6CC0440-5D0E-41C0-B0A6-66C46E9460E8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7918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6CC0440-5D0E-41C0-B0A6-66C46E9460E8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20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02/04/2019</a:t>
            </a:r>
            <a:endParaRPr lang="en-GB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© Focus Education UK Ltd 2019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6A27FE-113B-4B5D-9C52-14AD4A3FE0E3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114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02/04/2019</a:t>
            </a:r>
            <a:endParaRPr lang="en-GB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© Focus Education UK Ltd 2019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D3C1C4-0B81-4B8F-9658-140F1898F1A6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4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02/04/2019</a:t>
            </a:r>
            <a:endParaRPr lang="en-GB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© Focus Education UK Ltd 2019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2ED277-BF2C-4875-87B5-7AB2319572FF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9239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02/04/2019</a:t>
            </a:r>
            <a:endParaRPr lang="en-GB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© Focus Education UK Ltd 2019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4239F0-52B3-43D0-A130-436472FF120C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0415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02/04/2019</a:t>
            </a:r>
            <a:endParaRPr lang="en-GB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© Focus Education UK Ltd 2019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6284C9-8634-47DC-A962-1D05E56D7195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7336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02/04/2019</a:t>
            </a:r>
            <a:endParaRPr lang="en-GB" dirty="0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© Focus Education UK Ltd 2019 </a:t>
            </a:r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6ED76C3-F0E9-42E1-997F-5F7DE4833FFD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9604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02/04/2019</a:t>
            </a:r>
            <a:endParaRPr lang="en-GB" dirty="0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© Focus Education UK Ltd 2019 </a:t>
            </a:r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E6B037-B607-4997-93B0-730A67747C49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9116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02/04/2019</a:t>
            </a:r>
            <a:endParaRPr lang="en-GB" dirty="0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© Focus Education UK Ltd 2019 </a:t>
            </a: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7FA640-3186-496F-A9E6-F9EFA43D8F1D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5641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02/04/2019</a:t>
            </a:r>
            <a:endParaRPr lang="en-GB" dirty="0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© Focus Education UK Ltd 2019 </a:t>
            </a:r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C5E2AD-0845-482F-9AC7-2D3C180562A9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354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02/04/2019</a:t>
            </a:r>
            <a:endParaRPr lang="en-GB" dirty="0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© Focus Education UK Ltd 2019 </a:t>
            </a:r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3FBA61E-85DD-4D31-9CF9-0773F8A37D8E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1384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02/04/2019</a:t>
            </a:r>
            <a:endParaRPr lang="en-GB" dirty="0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© Focus Education UK Ltd 2019 </a:t>
            </a:r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450B3B-F55E-466B-8498-D4D618E0262F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3892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628650" y="365129"/>
            <a:ext cx="78867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8650" y="1825627"/>
            <a:ext cx="78867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r>
              <a:rPr lang="en-US" dirty="0"/>
              <a:t>02/04/2019</a:t>
            </a:r>
            <a:endParaRPr lang="en-GB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49" y="6356351"/>
            <a:ext cx="3086099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r>
              <a:rPr lang="en-GB" dirty="0"/>
              <a:t>© Focus Education UK Ltd 2019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49" y="6356351"/>
            <a:ext cx="20574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5CF6A83-D453-49F2-A8B1-E4F031018952}" type="slidenum"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45126" y="66934"/>
            <a:ext cx="7886700" cy="925189"/>
          </a:xfrm>
        </p:spPr>
        <p:txBody>
          <a:bodyPr anchorCtr="1"/>
          <a:lstStyle/>
          <a:p>
            <a:pPr lvl="0" algn="ctr"/>
            <a:r>
              <a:rPr lang="en-GB" sz="2800" b="1" dirty="0">
                <a:solidFill>
                  <a:schemeClr val="accent2"/>
                </a:solidFill>
                <a:latin typeface="Century Gothic" pitchFamily="34"/>
              </a:rPr>
              <a:t>What are the key features of ‘knowledge-rich’ assessment for Computing?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3229872"/>
              </p:ext>
            </p:extLst>
          </p:nvPr>
        </p:nvGraphicFramePr>
        <p:xfrm>
          <a:off x="628650" y="1235078"/>
          <a:ext cx="7886699" cy="5293364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4947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919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4">
                <a:tc>
                  <a:txBody>
                    <a:bodyPr/>
                    <a:lstStyle/>
                    <a:p>
                      <a:pPr lvl="0"/>
                      <a:r>
                        <a:rPr lang="en-GB" sz="1400" dirty="0">
                          <a:latin typeface="Century Gothic" pitchFamily="34"/>
                        </a:rPr>
                        <a:t>Subject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400" dirty="0">
                          <a:latin typeface="Century Gothic" pitchFamily="34"/>
                        </a:rPr>
                        <a:t>Features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4">
                <a:tc rowSpan="4"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GB" sz="1800" b="1" dirty="0">
                          <a:latin typeface="Century Gothic" pitchFamily="34"/>
                        </a:rPr>
                        <a:t>Computing</a:t>
                      </a:r>
                    </a:p>
                    <a:p>
                      <a:pPr lvl="0"/>
                      <a:endParaRPr lang="en-GB" sz="1400" dirty="0">
                        <a:latin typeface="Century Gothic" pitchFamily="34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SzPct val="100000"/>
                        <a:buFont typeface="Wingdings" pitchFamily="2"/>
                        <a:buChar char="q"/>
                      </a:pPr>
                      <a:r>
                        <a:rPr lang="en-GB" sz="1300" dirty="0">
                          <a:latin typeface="Century Gothic" pitchFamily="34"/>
                        </a:rPr>
                        <a:t>At key stage 1, the sticky knowledge takes full account of the national curriculum’s main characteristics of:</a:t>
                      </a:r>
                    </a:p>
                    <a:p>
                      <a:pPr marL="742950" lvl="1" indent="-285750">
                        <a:buSzPct val="100000"/>
                        <a:buFont typeface="Wingdings" pitchFamily="2"/>
                        <a:buChar char="q"/>
                      </a:pPr>
                      <a:r>
                        <a:rPr lang="en-GB" sz="1300" dirty="0">
                          <a:latin typeface="Century Gothic" pitchFamily="34"/>
                        </a:rPr>
                        <a:t>Algorithms</a:t>
                      </a:r>
                    </a:p>
                    <a:p>
                      <a:pPr marL="742950" lvl="1" indent="-285750">
                        <a:buSzPct val="100000"/>
                        <a:buFont typeface="Wingdings" pitchFamily="2"/>
                        <a:buChar char="q"/>
                      </a:pPr>
                      <a:r>
                        <a:rPr lang="en-GB" sz="1300" dirty="0">
                          <a:latin typeface="Century Gothic" pitchFamily="34"/>
                        </a:rPr>
                        <a:t>Creating Programs</a:t>
                      </a:r>
                    </a:p>
                    <a:p>
                      <a:pPr marL="742950" lvl="1" indent="-285750">
                        <a:buSzPct val="100000"/>
                        <a:buFont typeface="Wingdings" pitchFamily="2"/>
                        <a:buChar char="q"/>
                      </a:pPr>
                      <a:r>
                        <a:rPr lang="en-GB" sz="1300" kern="1200" dirty="0">
                          <a:solidFill>
                            <a:srgbClr val="000000"/>
                          </a:solidFill>
                          <a:latin typeface="Century Gothic" pitchFamily="34"/>
                        </a:rPr>
                        <a:t>Reasoning</a:t>
                      </a:r>
                      <a:endParaRPr lang="en-GB" sz="1300" dirty="0">
                        <a:latin typeface="Century Gothic" pitchFamily="34"/>
                      </a:endParaRPr>
                    </a:p>
                    <a:p>
                      <a:pPr marL="742950" lvl="1" indent="-285750">
                        <a:buSzPct val="100000"/>
                        <a:buFont typeface="Wingdings" pitchFamily="2"/>
                        <a:buChar char="q"/>
                      </a:pPr>
                      <a:r>
                        <a:rPr lang="en-GB" sz="1300" dirty="0">
                          <a:latin typeface="Century Gothic" pitchFamily="34"/>
                        </a:rPr>
                        <a:t>Using Technology</a:t>
                      </a:r>
                    </a:p>
                    <a:p>
                      <a:pPr marL="742950" lvl="1" indent="-285750">
                        <a:buSzPct val="100000"/>
                        <a:buFont typeface="Wingdings" pitchFamily="2"/>
                        <a:buChar char="q"/>
                      </a:pPr>
                      <a:r>
                        <a:rPr lang="en-GB" sz="1300" dirty="0">
                          <a:latin typeface="Century Gothic" pitchFamily="34"/>
                        </a:rPr>
                        <a:t>Uses of IT beyond school</a:t>
                      </a:r>
                    </a:p>
                    <a:p>
                      <a:pPr marL="742950" lvl="1" indent="-285750">
                        <a:buSzPct val="100000"/>
                        <a:buFont typeface="Wingdings" pitchFamily="2"/>
                        <a:buChar char="q"/>
                      </a:pPr>
                      <a:r>
                        <a:rPr lang="en-GB" sz="1300" dirty="0">
                          <a:latin typeface="Century Gothic" pitchFamily="34"/>
                        </a:rPr>
                        <a:t>Being Safe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SzPct val="100000"/>
                        <a:buFont typeface="Wingdings" pitchFamily="2"/>
                        <a:buChar char="q"/>
                      </a:pPr>
                      <a:r>
                        <a:rPr lang="en-GB" sz="1300" dirty="0">
                          <a:latin typeface="Century Gothic" pitchFamily="34"/>
                        </a:rPr>
                        <a:t>At key stage 2, the sticky knowledge takes full account of the national curriculum’s main characteristics of:</a:t>
                      </a:r>
                    </a:p>
                    <a:p>
                      <a:pPr marL="742950" lvl="1" indent="-285750">
                        <a:buSzPct val="100000"/>
                        <a:buFont typeface="Wingdings" pitchFamily="2"/>
                        <a:buChar char="q"/>
                      </a:pPr>
                      <a:r>
                        <a:rPr lang="en-GB" sz="1300" dirty="0">
                          <a:latin typeface="Century Gothic" pitchFamily="34"/>
                        </a:rPr>
                        <a:t>Creating Programs</a:t>
                      </a:r>
                    </a:p>
                    <a:p>
                      <a:pPr marL="742950" lvl="1" indent="-285750">
                        <a:buSzPct val="100000"/>
                        <a:buFont typeface="Wingdings" pitchFamily="2"/>
                        <a:buChar char="q"/>
                      </a:pPr>
                      <a:r>
                        <a:rPr lang="en-GB" sz="1300" dirty="0">
                          <a:latin typeface="Century Gothic" pitchFamily="34"/>
                        </a:rPr>
                        <a:t>Developing Programs</a:t>
                      </a:r>
                    </a:p>
                    <a:p>
                      <a:pPr marL="742950" lvl="1" indent="-285750">
                        <a:buSzPct val="100000"/>
                        <a:buFont typeface="Wingdings" pitchFamily="2"/>
                        <a:buChar char="q"/>
                      </a:pPr>
                      <a:r>
                        <a:rPr lang="en-GB" sz="1300" kern="1200" dirty="0">
                          <a:solidFill>
                            <a:srgbClr val="000000"/>
                          </a:solidFill>
                          <a:latin typeface="Century Gothic" pitchFamily="34"/>
                        </a:rPr>
                        <a:t>Reasoning</a:t>
                      </a:r>
                      <a:endParaRPr lang="en-GB" sz="1300" dirty="0">
                        <a:latin typeface="Century Gothic" pitchFamily="34"/>
                      </a:endParaRPr>
                    </a:p>
                    <a:p>
                      <a:pPr marL="742950" lvl="1" indent="-285750">
                        <a:buSzPct val="100000"/>
                        <a:buFont typeface="Wingdings" pitchFamily="2"/>
                        <a:buChar char="q"/>
                      </a:pPr>
                      <a:r>
                        <a:rPr lang="en-GB" sz="1300" dirty="0">
                          <a:latin typeface="Century Gothic" pitchFamily="34"/>
                        </a:rPr>
                        <a:t>Networks</a:t>
                      </a:r>
                    </a:p>
                    <a:p>
                      <a:pPr marL="742950" lvl="1" indent="-285750">
                        <a:buSzPct val="100000"/>
                        <a:buFont typeface="Wingdings" pitchFamily="2"/>
                        <a:buChar char="q"/>
                      </a:pPr>
                      <a:r>
                        <a:rPr lang="en-GB" sz="1300" dirty="0">
                          <a:latin typeface="Century Gothic" pitchFamily="34"/>
                        </a:rPr>
                        <a:t>Search Engines</a:t>
                      </a:r>
                    </a:p>
                    <a:p>
                      <a:pPr marL="742950" lvl="1" indent="-285750">
                        <a:buSzPct val="100000"/>
                        <a:buFont typeface="Wingdings" pitchFamily="2"/>
                        <a:buChar char="q"/>
                      </a:pPr>
                      <a:r>
                        <a:rPr lang="en-GB" sz="1300" dirty="0">
                          <a:latin typeface="Century Gothic" pitchFamily="34"/>
                        </a:rPr>
                        <a:t>Using Programs</a:t>
                      </a:r>
                    </a:p>
                    <a:p>
                      <a:pPr marL="742950" lvl="1" indent="-285750">
                        <a:buSzPct val="100000"/>
                        <a:buFont typeface="Wingdings" pitchFamily="2"/>
                        <a:buChar char="q"/>
                      </a:pPr>
                      <a:r>
                        <a:rPr lang="en-GB" sz="1300" dirty="0">
                          <a:latin typeface="Century Gothic" pitchFamily="34"/>
                        </a:rPr>
                        <a:t>Being Safe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16517043"/>
                  </a:ext>
                </a:extLst>
              </a:tr>
              <a:tr h="3708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Wingdings" pitchFamily="2"/>
                        <a:buChar char="q"/>
                        <a:tabLst/>
                      </a:pPr>
                      <a:r>
                        <a:rPr lang="en-GB" sz="1300" dirty="0">
                          <a:latin typeface="Century Gothic" pitchFamily="34"/>
                        </a:rPr>
                        <a:t>There are relatively few assessment statements as these knowledge statements should be what pupils retain for ever. In other words, this knowledge is within their long-term memory and will be retained. 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SzPct val="100000"/>
                        <a:buFont typeface="Wingdings" pitchFamily="2"/>
                        <a:buChar char="q"/>
                      </a:pPr>
                      <a:r>
                        <a:rPr lang="en-GB" sz="1300" dirty="0">
                          <a:latin typeface="Century Gothic" pitchFamily="34"/>
                        </a:rPr>
                        <a:t>When considering pupils’ improvement in subject specific vocabulary, provide pupils with a vocabulary mat which contains all words used for computing for their age group.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extBox 5"/>
          <p:cNvSpPr txBox="1"/>
          <p:nvPr/>
        </p:nvSpPr>
        <p:spPr>
          <a:xfrm>
            <a:off x="4114800" y="2971800"/>
            <a:ext cx="64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9"/>
          </p:nvPr>
        </p:nvSpPr>
        <p:spPr>
          <a:xfrm>
            <a:off x="3127803" y="895519"/>
            <a:ext cx="3086099" cy="365129"/>
          </a:xfrm>
        </p:spPr>
        <p:txBody>
          <a:bodyPr/>
          <a:lstStyle/>
          <a:p>
            <a:pPr lvl="0"/>
            <a:r>
              <a:rPr lang="en-GB" dirty="0" smtClean="0"/>
              <a:t>Broadbent Fold Primary School and Nursery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824239F0-52B3-43D0-A130-436472FF120C}" type="slidenum">
              <a:rPr lang="en-GB" smtClean="0"/>
              <a:t>1</a:t>
            </a:fld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517" y="748442"/>
            <a:ext cx="1030287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5732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315963"/>
              </p:ext>
            </p:extLst>
          </p:nvPr>
        </p:nvGraphicFramePr>
        <p:xfrm>
          <a:off x="180976" y="1359532"/>
          <a:ext cx="8782044" cy="3532621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7080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55237">
                  <a:extLst>
                    <a:ext uri="{9D8B030D-6E8A-4147-A177-3AD203B41FA5}">
                      <a16:colId xmlns:a16="http://schemas.microsoft.com/office/drawing/2014/main" xmlns="" val="603904652"/>
                    </a:ext>
                  </a:extLst>
                </a:gridCol>
                <a:gridCol w="2702560">
                  <a:extLst>
                    <a:ext uri="{9D8B030D-6E8A-4147-A177-3AD203B41FA5}">
                      <a16:colId xmlns:a16="http://schemas.microsoft.com/office/drawing/2014/main" xmlns="" val="3767789720"/>
                    </a:ext>
                  </a:extLst>
                </a:gridCol>
                <a:gridCol w="2816220">
                  <a:extLst>
                    <a:ext uri="{9D8B030D-6E8A-4147-A177-3AD203B41FA5}">
                      <a16:colId xmlns:a16="http://schemas.microsoft.com/office/drawing/2014/main" xmlns="" val="635252726"/>
                    </a:ext>
                  </a:extLst>
                </a:gridCol>
              </a:tblGrid>
              <a:tr h="457135">
                <a:tc gridSpan="4">
                  <a:txBody>
                    <a:bodyPr/>
                    <a:lstStyle/>
                    <a:p>
                      <a:pPr lvl="0" algn="ctr"/>
                      <a:r>
                        <a:rPr lang="en-GB" sz="2400" dirty="0">
                          <a:latin typeface="Century Gothic" pitchFamily="34"/>
                        </a:rPr>
                        <a:t>Computing: Key Stage 1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8186">
                <a:tc rowSpan="2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Algorithms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Create programs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Reasoning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301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i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Pupils should be taught to understand what algorithms are; how they are implemented as programs on digital devices; and that programs execute by following precise and unambiguous instructions </a:t>
                      </a:r>
                    </a:p>
                  </a:txBody>
                  <a:tcPr marT="45701" marB="45701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i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Pupils should be taught to create and debug simple programs </a:t>
                      </a:r>
                    </a:p>
                    <a:p>
                      <a:pPr lvl="0" fontAlgn="auto"/>
                      <a:endParaRPr lang="en-GB" sz="900" i="1" kern="12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i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Pupils should be taught to use logical reasoning to predict the behaviour of simple programs </a:t>
                      </a:r>
                    </a:p>
                    <a:p>
                      <a:pPr lvl="0" fontAlgn="auto"/>
                      <a:endParaRPr lang="en-GB" sz="900" i="1" kern="12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34758"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GB" sz="1400" b="1" dirty="0">
                          <a:latin typeface="Century Gothic" pitchFamily="34"/>
                        </a:rPr>
                        <a:t>Year 1</a:t>
                      </a:r>
                    </a:p>
                  </a:txBody>
                  <a:tcPr marT="45701" marB="45701" vert="eaVert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create a series of instructions and plan a journey for a programmable toy</a:t>
                      </a:r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create, store and retrieve digital content</a:t>
                      </a:r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28153"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GB" sz="1400" b="1" dirty="0">
                          <a:latin typeface="Century Gothic" pitchFamily="34"/>
                        </a:rPr>
                        <a:t>Year 2</a:t>
                      </a:r>
                    </a:p>
                  </a:txBody>
                  <a:tcPr marT="45701" marB="45701" vert="eaVert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understand that algorithms are used on digital devices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write a simple program and test it</a:t>
                      </a:r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predict what the outcome of a simple program will be (logical reasoning).</a:t>
                      </a:r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8"/>
          </p:nvPr>
        </p:nvSpPr>
        <p:spPr>
          <a:xfrm>
            <a:off x="6457949" y="6356351"/>
            <a:ext cx="2057400" cy="365129"/>
          </a:xfrm>
        </p:spPr>
        <p:txBody>
          <a:bodyPr/>
          <a:lstStyle/>
          <a:p>
            <a:pPr lvl="0"/>
            <a:fld id="{D1C5E2AD-0845-482F-9AC7-2D3C180562A9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1364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247486"/>
              </p:ext>
            </p:extLst>
          </p:nvPr>
        </p:nvGraphicFramePr>
        <p:xfrm>
          <a:off x="180976" y="1339212"/>
          <a:ext cx="8782044" cy="3532621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7080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55237">
                  <a:extLst>
                    <a:ext uri="{9D8B030D-6E8A-4147-A177-3AD203B41FA5}">
                      <a16:colId xmlns:a16="http://schemas.microsoft.com/office/drawing/2014/main" xmlns="" val="603904652"/>
                    </a:ext>
                  </a:extLst>
                </a:gridCol>
                <a:gridCol w="2702560">
                  <a:extLst>
                    <a:ext uri="{9D8B030D-6E8A-4147-A177-3AD203B41FA5}">
                      <a16:colId xmlns:a16="http://schemas.microsoft.com/office/drawing/2014/main" xmlns="" val="3767789720"/>
                    </a:ext>
                  </a:extLst>
                </a:gridCol>
                <a:gridCol w="2816220">
                  <a:extLst>
                    <a:ext uri="{9D8B030D-6E8A-4147-A177-3AD203B41FA5}">
                      <a16:colId xmlns:a16="http://schemas.microsoft.com/office/drawing/2014/main" xmlns="" val="635252726"/>
                    </a:ext>
                  </a:extLst>
                </a:gridCol>
              </a:tblGrid>
              <a:tr h="457135">
                <a:tc gridSpan="4">
                  <a:txBody>
                    <a:bodyPr/>
                    <a:lstStyle/>
                    <a:p>
                      <a:pPr lvl="0" algn="ctr"/>
                      <a:r>
                        <a:rPr lang="en-GB" sz="2400" dirty="0">
                          <a:latin typeface="Century Gothic" pitchFamily="34"/>
                        </a:rPr>
                        <a:t>Computing: Key Stage 1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8186">
                <a:tc rowSpan="2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Using technology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Uses of IT beyond school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Safe use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301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i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Pupils should be taught to use technology purposefully to create, organise, store, manipulate and retrieve digital </a:t>
                      </a:r>
                    </a:p>
                  </a:txBody>
                  <a:tcPr marT="45701" marB="45701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i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Pupils should be taught to recognise common uses of information technology beyond school </a:t>
                      </a:r>
                    </a:p>
                    <a:p>
                      <a:pPr lvl="0" fontAlgn="auto"/>
                      <a:endParaRPr lang="en-GB" sz="900" i="1" kern="12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fontAlgn="auto"/>
                      <a:r>
                        <a:rPr lang="en-GB" sz="900" i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Pupils should be taught to use technology safely and respectfully, keeping personal information private; identify where to go for help and support when they have concerns about content or contact on the internet or other online technologies</a:t>
                      </a:r>
                      <a:endParaRPr lang="en-GB" sz="900" i="1" kern="12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34758"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GB" sz="1400" b="1" dirty="0">
                          <a:latin typeface="Century Gothic" pitchFamily="34"/>
                        </a:rPr>
                        <a:t>Year 1</a:t>
                      </a:r>
                    </a:p>
                  </a:txBody>
                  <a:tcPr marT="45701" marB="45701" vert="eaVert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use a website and a camera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record sound and play back</a:t>
                      </a:r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latin typeface="Century Gothic" panose="020B0502020202020204" pitchFamily="34" charset="0"/>
                        </a:rPr>
                        <a:t>talk about some of the IT uses in their own home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use technology safely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keep personal information private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28153"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GB" sz="1400" b="1" dirty="0">
                          <a:latin typeface="Century Gothic" pitchFamily="34"/>
                        </a:rPr>
                        <a:t>Year 2</a:t>
                      </a:r>
                    </a:p>
                  </a:txBody>
                  <a:tcPr marT="45701" marB="45701" vert="eaVert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understand that programs require precise instructions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organise, retrieve and manipulate digital content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know how technology is used in school and outside of school</a:t>
                      </a:r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know where to go for help if concerned. </a:t>
                      </a:r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8"/>
          </p:nvPr>
        </p:nvSpPr>
        <p:spPr>
          <a:xfrm>
            <a:off x="6457949" y="6356351"/>
            <a:ext cx="2057400" cy="365129"/>
          </a:xfrm>
        </p:spPr>
        <p:txBody>
          <a:bodyPr/>
          <a:lstStyle/>
          <a:p>
            <a:pPr lvl="0"/>
            <a:fld id="{D1C5E2AD-0845-482F-9AC7-2D3C180562A9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700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679799"/>
              </p:ext>
            </p:extLst>
          </p:nvPr>
        </p:nvGraphicFramePr>
        <p:xfrm>
          <a:off x="180975" y="682325"/>
          <a:ext cx="8782045" cy="53919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361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34790">
                  <a:extLst>
                    <a:ext uri="{9D8B030D-6E8A-4147-A177-3AD203B41FA5}">
                      <a16:colId xmlns:a16="http://schemas.microsoft.com/office/drawing/2014/main" xmlns="" val="603904652"/>
                    </a:ext>
                  </a:extLst>
                </a:gridCol>
                <a:gridCol w="2046341">
                  <a:extLst>
                    <a:ext uri="{9D8B030D-6E8A-4147-A177-3AD203B41FA5}">
                      <a16:colId xmlns:a16="http://schemas.microsoft.com/office/drawing/2014/main" xmlns="" val="3767789720"/>
                    </a:ext>
                  </a:extLst>
                </a:gridCol>
                <a:gridCol w="2132403">
                  <a:extLst>
                    <a:ext uri="{9D8B030D-6E8A-4147-A177-3AD203B41FA5}">
                      <a16:colId xmlns:a16="http://schemas.microsoft.com/office/drawing/2014/main" xmlns="" val="635252726"/>
                    </a:ext>
                  </a:extLst>
                </a:gridCol>
                <a:gridCol w="2132403">
                  <a:extLst>
                    <a:ext uri="{9D8B030D-6E8A-4147-A177-3AD203B41FA5}">
                      <a16:colId xmlns:a16="http://schemas.microsoft.com/office/drawing/2014/main" xmlns="" val="2140093549"/>
                    </a:ext>
                  </a:extLst>
                </a:gridCol>
              </a:tblGrid>
              <a:tr h="457135">
                <a:tc gridSpan="5">
                  <a:txBody>
                    <a:bodyPr/>
                    <a:lstStyle/>
                    <a:p>
                      <a:pPr lvl="0" algn="ctr"/>
                      <a:r>
                        <a:rPr lang="en-GB" sz="2400" dirty="0">
                          <a:latin typeface="Century Gothic" pitchFamily="34"/>
                        </a:rPr>
                        <a:t>Computing: Key Stage 2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vl="0" algn="ctr"/>
                      <a:endParaRPr lang="en-GB" sz="2400" dirty="0">
                        <a:latin typeface="Century Gothic" pitchFamily="34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8186">
                <a:tc rowSpan="2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Create programs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Develop programs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Reasoning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Networks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301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i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Pupils should be taught to design, write and debug programs that accomplish specific goals, including controlling or simulating physical systems; solve problems by decomposing them into smaller parts </a:t>
                      </a:r>
                    </a:p>
                  </a:txBody>
                  <a:tcPr marT="45701" marB="45701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i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Pupils should be taught to use sequence, selection, and repetition in programs; work with variables and various forms of input and output </a:t>
                      </a:r>
                    </a:p>
                    <a:p>
                      <a:pPr lvl="0" fontAlgn="auto"/>
                      <a:endParaRPr lang="en-GB" sz="900" i="1" kern="12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i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Pupils should be taught to use logical reasoning to explain how some simple algorithms work and to detect and correct errors in algorithms and programs </a:t>
                      </a:r>
                    </a:p>
                    <a:p>
                      <a:pPr lvl="0" fontAlgn="auto"/>
                      <a:endParaRPr lang="en-GB" sz="900" i="1" kern="12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i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Pupils should be taught to understand computer networks including the internet; how they can provide multiple services, such as the world wide web; and the opportunities they offer for communication and collaboration </a:t>
                      </a:r>
                    </a:p>
                    <a:p>
                      <a:pPr lvl="0" fontAlgn="auto"/>
                      <a:endParaRPr lang="en-GB" sz="900" i="1" kern="12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1238"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GB" sz="1400" b="1" dirty="0">
                          <a:latin typeface="Century Gothic" pitchFamily="34"/>
                        </a:rPr>
                        <a:t>Year 3</a:t>
                      </a:r>
                    </a:p>
                  </a:txBody>
                  <a:tcPr marT="45701" marB="45701" vert="eaVert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write programs that accomplish specific goals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design a sequence of instructions, including directional instructions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discern when it is best to use technology and where it adds little or no value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navigate the web to complete simple searches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28153"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GB" sz="1400" b="1" dirty="0">
                          <a:latin typeface="Century Gothic" pitchFamily="34"/>
                        </a:rPr>
                        <a:t>Year 4</a:t>
                      </a:r>
                    </a:p>
                  </a:txBody>
                  <a:tcPr marT="45701" marB="45701" vert="eaVert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give an ‘on-screen’ robot specific instructions that takes them from A to B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experiment with variables to control models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make an accurate prediction and explain why they believe something will happen (linked to programming)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latin typeface="Century Gothic" panose="020B0502020202020204" pitchFamily="34" charset="0"/>
                        </a:rPr>
                        <a:t>know how to search for specific information and know which information is useful and which is not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281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latin typeface="Century Gothic" pitchFamily="34"/>
                        </a:rPr>
                        <a:t>Year 5</a:t>
                      </a:r>
                    </a:p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GB" sz="1400" b="1" dirty="0">
                        <a:latin typeface="Century Gothic" pitchFamily="34"/>
                      </a:endParaRPr>
                    </a:p>
                  </a:txBody>
                  <a:tcPr marT="45701" marB="45701" vert="eaVert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use technology to control an external device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latin typeface="Century Gothic" panose="020B0502020202020204" pitchFamily="34" charset="0"/>
                        </a:rPr>
                        <a:t>develop a program that has specific variables identified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analyse and evaluate information reaching a conclusion that helps with future developments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61061466"/>
                  </a:ext>
                </a:extLst>
              </a:tr>
              <a:tr h="8281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latin typeface="Century Gothic" pitchFamily="34"/>
                        </a:rPr>
                        <a:t>Year 6</a:t>
                      </a:r>
                    </a:p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GB" sz="1400" b="1" dirty="0">
                        <a:latin typeface="Century Gothic" pitchFamily="34"/>
                      </a:endParaRPr>
                    </a:p>
                  </a:txBody>
                  <a:tcPr marT="45701" marB="45701" vert="eaVert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write a program that combines more than one attribute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latin typeface="Century Gothic" panose="020B0502020202020204" pitchFamily="34" charset="0"/>
                        </a:rPr>
                        <a:t>develop a sequenced program that has repetition and variables identified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design algorithms that use repetition and 2-way selection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31937290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8"/>
          </p:nvPr>
        </p:nvSpPr>
        <p:spPr>
          <a:xfrm>
            <a:off x="6457949" y="6356351"/>
            <a:ext cx="2057400" cy="365129"/>
          </a:xfrm>
        </p:spPr>
        <p:txBody>
          <a:bodyPr/>
          <a:lstStyle/>
          <a:p>
            <a:pPr lvl="0"/>
            <a:fld id="{D1C5E2AD-0845-482F-9AC7-2D3C180562A9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7315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824823"/>
              </p:ext>
            </p:extLst>
          </p:nvPr>
        </p:nvGraphicFramePr>
        <p:xfrm>
          <a:off x="180975" y="553080"/>
          <a:ext cx="8782045" cy="523834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7080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55237">
                  <a:extLst>
                    <a:ext uri="{9D8B030D-6E8A-4147-A177-3AD203B41FA5}">
                      <a16:colId xmlns:a16="http://schemas.microsoft.com/office/drawing/2014/main" xmlns="" val="603904652"/>
                    </a:ext>
                  </a:extLst>
                </a:gridCol>
                <a:gridCol w="2702560">
                  <a:extLst>
                    <a:ext uri="{9D8B030D-6E8A-4147-A177-3AD203B41FA5}">
                      <a16:colId xmlns:a16="http://schemas.microsoft.com/office/drawing/2014/main" xmlns="" val="3767789720"/>
                    </a:ext>
                  </a:extLst>
                </a:gridCol>
                <a:gridCol w="2816221">
                  <a:extLst>
                    <a:ext uri="{9D8B030D-6E8A-4147-A177-3AD203B41FA5}">
                      <a16:colId xmlns:a16="http://schemas.microsoft.com/office/drawing/2014/main" xmlns="" val="635252726"/>
                    </a:ext>
                  </a:extLst>
                </a:gridCol>
              </a:tblGrid>
              <a:tr h="457135">
                <a:tc gridSpan="4">
                  <a:txBody>
                    <a:bodyPr/>
                    <a:lstStyle/>
                    <a:p>
                      <a:pPr lvl="0" algn="ctr"/>
                      <a:r>
                        <a:rPr lang="en-GB" sz="2400" dirty="0">
                          <a:latin typeface="Century Gothic" pitchFamily="34"/>
                        </a:rPr>
                        <a:t>Computing: Key Stage 2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8186">
                <a:tc rowSpan="2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Search engines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Using programs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Safe use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301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i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Pupils should be taught to use search technologies effectively, appreciate how results are selected and ranked, and be discerning in evaluating digital content </a:t>
                      </a:r>
                    </a:p>
                  </a:txBody>
                  <a:tcPr marT="45701" marB="45701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i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Pupils should be taught to select, use and combine a variety of software (including internet services) on a range of digital devices to design and create a range of programs, systems and content that accomplish given goals, including collecting, analysing, evaluating and presenting data and information 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fontAlgn="auto"/>
                      <a:r>
                        <a:rPr lang="en-GB" sz="900" i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Pupils should be taught to use technology safely, respectfully and responsibly; recognise acceptable/unacceptable behaviour; identify a range of ways to report concerns about content and contact</a:t>
                      </a:r>
                      <a:endParaRPr lang="en-GB" sz="900" i="1" kern="12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2198"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GB" sz="1400" b="1" dirty="0">
                          <a:latin typeface="Century Gothic" pitchFamily="34"/>
                        </a:rPr>
                        <a:t>Year 3</a:t>
                      </a:r>
                    </a:p>
                  </a:txBody>
                  <a:tcPr marT="45701" marB="45701" vert="eaVert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use a range of software for similar purposes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collect and present information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latin typeface="Century Gothic" panose="020B0502020202020204" pitchFamily="34" charset="0"/>
                        </a:rPr>
                        <a:t>understand what computer networks do and how they provide multiple services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use technology respectfully and responsibly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Know different ways they can get help, if concerned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5812"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GB" sz="1400" b="1" dirty="0">
                          <a:latin typeface="Century Gothic" pitchFamily="34"/>
                        </a:rPr>
                        <a:t>Year 4</a:t>
                      </a:r>
                    </a:p>
                  </a:txBody>
                  <a:tcPr marT="45701" marB="45701" vert="eaVert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select and use software to accomplish given goals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produce and upload a podcast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recognise acceptable and unacceptable behaviour using technology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281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latin typeface="Century Gothic" pitchFamily="34"/>
                        </a:rPr>
                        <a:t>Year 5</a:t>
                      </a:r>
                    </a:p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GB" sz="1400" b="1" dirty="0">
                        <a:latin typeface="Century Gothic" pitchFamily="34"/>
                      </a:endParaRPr>
                    </a:p>
                  </a:txBody>
                  <a:tcPr marT="45701" marB="45701" vert="eaVert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understand how search results are selected and ranked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combine sequences of instructions and procedures to turn devices on and off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understand that they have to make choices when using technology and that not everything is true and/or safe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61061466"/>
                  </a:ext>
                </a:extLst>
              </a:tr>
              <a:tr h="8281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latin typeface="Century Gothic" pitchFamily="34"/>
                        </a:rPr>
                        <a:t>Year 6</a:t>
                      </a:r>
                    </a:p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GB" sz="1400" b="1" dirty="0">
                        <a:latin typeface="Century Gothic" pitchFamily="34"/>
                      </a:endParaRPr>
                    </a:p>
                  </a:txBody>
                  <a:tcPr marT="45701" marB="45701" vert="eaVert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be aware that some search engines may provide misleading information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latin typeface="Century Gothic" panose="020B0502020202020204" pitchFamily="34" charset="0"/>
                        </a:rPr>
                        <a:t>present the data collected in a way that makes it easy for others to understand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latin typeface="Century Gothic" panose="020B0502020202020204" pitchFamily="34" charset="0"/>
                        </a:rPr>
                        <a:t>Be increasingly aware of the potential dangers in using aspects of IT and know when to alert someone if feeling uncomfortable </a:t>
                      </a:r>
                    </a:p>
                  </a:txBody>
                  <a:tcPr marT="45701" marB="4570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31937290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8"/>
          </p:nvPr>
        </p:nvSpPr>
        <p:spPr>
          <a:xfrm>
            <a:off x="6457949" y="6356351"/>
            <a:ext cx="2057400" cy="365129"/>
          </a:xfrm>
        </p:spPr>
        <p:txBody>
          <a:bodyPr/>
          <a:lstStyle/>
          <a:p>
            <a:pPr lvl="0"/>
            <a:fld id="{D1C5E2AD-0845-482F-9AC7-2D3C180562A9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821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Office%20Theme</Template>
  <TotalTime>1023</TotalTime>
  <Words>974</Words>
  <Application>Microsoft Office PowerPoint</Application>
  <PresentationFormat>On-screen Show (4:3)</PresentationFormat>
  <Paragraphs>115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What are the key features of ‘knowledge-rich’ assessment for Computing?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Clive Davies</dc:creator>
  <cp:lastModifiedBy>W McCoy</cp:lastModifiedBy>
  <cp:revision>84</cp:revision>
  <dcterms:created xsi:type="dcterms:W3CDTF">2019-03-27T14:01:32Z</dcterms:created>
  <dcterms:modified xsi:type="dcterms:W3CDTF">2020-02-13T10:33:28Z</dcterms:modified>
</cp:coreProperties>
</file>